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726" r:id="rId2"/>
  </p:sldMasterIdLst>
  <p:notesMasterIdLst>
    <p:notesMasterId r:id="rId27"/>
  </p:notesMasterIdLst>
  <p:handoutMasterIdLst>
    <p:handoutMasterId r:id="rId28"/>
  </p:handoutMasterIdLst>
  <p:sldIdLst>
    <p:sldId id="557" r:id="rId3"/>
    <p:sldId id="603" r:id="rId4"/>
    <p:sldId id="629" r:id="rId5"/>
    <p:sldId id="630" r:id="rId6"/>
    <p:sldId id="631" r:id="rId7"/>
    <p:sldId id="632" r:id="rId8"/>
    <p:sldId id="584" r:id="rId9"/>
    <p:sldId id="623" r:id="rId10"/>
    <p:sldId id="619" r:id="rId11"/>
    <p:sldId id="620" r:id="rId12"/>
    <p:sldId id="567" r:id="rId13"/>
    <p:sldId id="565" r:id="rId14"/>
    <p:sldId id="568" r:id="rId15"/>
    <p:sldId id="601" r:id="rId16"/>
    <p:sldId id="639" r:id="rId17"/>
    <p:sldId id="640" r:id="rId18"/>
    <p:sldId id="644" r:id="rId19"/>
    <p:sldId id="645" r:id="rId20"/>
    <p:sldId id="634" r:id="rId21"/>
    <p:sldId id="637" r:id="rId22"/>
    <p:sldId id="642" r:id="rId23"/>
    <p:sldId id="604" r:id="rId24"/>
    <p:sldId id="614" r:id="rId25"/>
    <p:sldId id="610" r:id="rId26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09" userDrawn="1">
          <p15:clr>
            <a:srgbClr val="A4A3A4"/>
          </p15:clr>
        </p15:guide>
        <p15:guide id="2" pos="295" userDrawn="1">
          <p15:clr>
            <a:srgbClr val="A4A3A4"/>
          </p15:clr>
        </p15:guide>
        <p15:guide id="3" pos="3651" userDrawn="1">
          <p15:clr>
            <a:srgbClr val="A4A3A4"/>
          </p15:clr>
        </p15:guide>
        <p15:guide id="4" pos="415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mala" initials="K" lastIdx="4" clrIdx="0">
    <p:extLst/>
  </p:cmAuthor>
  <p:cmAuthor id="2" name="Author" initials="A" lastIdx="9" clrIdx="1"/>
  <p:cmAuthor id="3" name="Prachi" initials="P" lastIdx="1" clrIdx="2">
    <p:extLst>
      <p:ext uri="{19B8F6BF-5375-455C-9EA6-DF929625EA0E}">
        <p15:presenceInfo xmlns:p15="http://schemas.microsoft.com/office/powerpoint/2012/main" userId="Prachi" providerId="None"/>
      </p:ext>
    </p:extLst>
  </p:cmAuthor>
  <p:cmAuthor id="4" name="Philson John Philip" initials="P" lastIdx="2" clrIdx="3">
    <p:extLst>
      <p:ext uri="{19B8F6BF-5375-455C-9EA6-DF929625EA0E}">
        <p15:presenceInfo xmlns:p15="http://schemas.microsoft.com/office/powerpoint/2012/main" userId="Philson John Phili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482"/>
    <a:srgbClr val="FFFFFF"/>
    <a:srgbClr val="FA412E"/>
    <a:srgbClr val="CC8422"/>
    <a:srgbClr val="FABD6D"/>
    <a:srgbClr val="E9EDF4"/>
    <a:srgbClr val="4F81BD"/>
    <a:srgbClr val="B76421"/>
    <a:srgbClr val="FAE8CA"/>
    <a:srgbClr val="DDA2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74" autoAdjust="0"/>
    <p:restoredTop sz="89048" autoAdjust="0"/>
  </p:normalViewPr>
  <p:slideViewPr>
    <p:cSldViewPr snapToGrid="0" showGuides="1">
      <p:cViewPr varScale="1">
        <p:scale>
          <a:sx n="98" d="100"/>
          <a:sy n="98" d="100"/>
        </p:scale>
        <p:origin x="798" y="84"/>
      </p:cViewPr>
      <p:guideLst>
        <p:guide orient="horz" pos="509"/>
        <p:guide pos="295"/>
        <p:guide pos="3651"/>
        <p:guide pos="415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-2892" y="-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C769F8-E4F2-4FD2-853A-00740B46471E}" type="doc">
      <dgm:prSet loTypeId="urn:microsoft.com/office/officeart/2008/layout/VerticalCurvedList" loCatId="list" qsTypeId="urn:microsoft.com/office/officeart/2005/8/quickstyle/simple3" qsCatId="simple" csTypeId="urn:microsoft.com/office/officeart/2005/8/colors/accent5_2" csCatId="accent5" phldr="1"/>
      <dgm:spPr/>
      <dgm:t>
        <a:bodyPr/>
        <a:lstStyle/>
        <a:p>
          <a:endParaRPr lang="en-IN"/>
        </a:p>
      </dgm:t>
    </dgm:pt>
    <dgm:pt modelId="{1A470AD0-9618-4C38-B333-AB487AC48E48}">
      <dgm:prSet phldrT="[Text]" custT="1"/>
      <dgm:spPr/>
      <dgm:t>
        <a:bodyPr/>
        <a:lstStyle/>
        <a:p>
          <a:r>
            <a: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Advanced Full-Text Search Capabilities</a:t>
          </a:r>
          <a:endParaRPr lang="en-IN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D2B16D2-9DFD-4975-96A6-EDC054EB6799}" type="parTrans" cxnId="{459C01BC-5FF7-4A1C-84A9-5C6938BC7332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7664A6B-68E3-433D-8059-8ADF6D9882D3}" type="sibTrans" cxnId="{459C01BC-5FF7-4A1C-84A9-5C6938BC7332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52EF357-7E72-42FA-A5C8-37ECF1EE3FE8}">
      <dgm:prSet phldrT="[Text]" custT="1"/>
      <dgm:spPr/>
      <dgm:t>
        <a:bodyPr/>
        <a:lstStyle/>
        <a:p>
          <a:r>
            <a: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Optimized for High Volume Web Traffic</a:t>
          </a:r>
          <a:endParaRPr lang="en-IN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769D256-6164-4431-91A7-89B7A4B8E300}" type="parTrans" cxnId="{101CB2BC-62E0-4256-8BC2-0AB922433108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E4F29C6-39DB-4DF0-ABAD-622E50E574EF}" type="sibTrans" cxnId="{101CB2BC-62E0-4256-8BC2-0AB922433108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12CA0E8-6A72-40F1-B266-881B5DB70A9A}">
      <dgm:prSet phldrT="[Text]" custT="1"/>
      <dgm:spPr/>
      <dgm:t>
        <a:bodyPr/>
        <a:lstStyle/>
        <a:p>
          <a:r>
            <a: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Standards Based Open Interfaces - XML, JSON and HTTP</a:t>
          </a:r>
          <a:endParaRPr lang="en-IN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216B79E-F98B-42CB-A90D-D495C0143073}" type="parTrans" cxnId="{5FEE4516-B96F-428B-B0C5-8E5BF4331A2F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5E1BA68-CE11-44B8-8E95-6F137994442B}" type="sibTrans" cxnId="{5FEE4516-B96F-428B-B0C5-8E5BF4331A2F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AC38230-4E39-4283-A67B-9A4118F63616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09F6022-377D-4FF5-9F16-D9B6A57401D0}" type="parTrans" cxnId="{C9162A11-B551-4313-A6F2-728AC22287E1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9C5F632-D0F2-4869-BA68-DDA64ECFF802}" type="sibTrans" cxnId="{C9162A11-B551-4313-A6F2-728AC22287E1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D6D5EF2-54E7-4D85-B856-FEB98AC593F8}">
      <dgm:prSet custT="1"/>
      <dgm:spPr/>
      <dgm:t>
        <a:bodyPr/>
        <a:lstStyle/>
        <a:p>
          <a:r>
            <a: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Comprehensive HTML Administration Interfaces</a:t>
          </a:r>
          <a:endParaRPr lang="en-IN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0B30F14-D835-4DFC-A29C-0D66D39CA9A6}" type="parTrans" cxnId="{3EB3F5BB-2621-4202-9ED8-7793471E3B73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D27F133-3F72-4174-B86B-6D0F7D389A18}" type="sibTrans" cxnId="{3EB3F5BB-2621-4202-9ED8-7793471E3B73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7DA4C07-4280-4CB2-85EE-C1F5871D287B}">
      <dgm:prSet custT="1"/>
      <dgm:spPr/>
      <dgm:t>
        <a:bodyPr/>
        <a:lstStyle/>
        <a:p>
          <a:r>
            <a: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Server statistics exposed over JMX for monitoring</a:t>
          </a:r>
          <a:endParaRPr lang="en-IN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1AE7679-BB7E-4772-8E74-3E2594C7122A}" type="parTrans" cxnId="{7AC63236-E0D6-4D17-BB81-B91358022E25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483B0FE-1807-4F73-89C2-039CD141BC00}" type="sibTrans" cxnId="{7AC63236-E0D6-4D17-BB81-B91358022E25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1F33E66-119C-4470-A4DE-542140386EA7}">
      <dgm:prSet custT="1"/>
      <dgm:spPr/>
      <dgm:t>
        <a:bodyPr/>
        <a:lstStyle/>
        <a:p>
          <a:r>
            <a: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Near Real-time indexing and Adaptable with XML Configuration</a:t>
          </a:r>
          <a:endParaRPr lang="en-IN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1CF5008-94AE-4934-B01F-EB86094A1D35}" type="sibTrans" cxnId="{9F2F22E6-FF22-4740-B1DE-20CEF5F2B36C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1D48E4D-9E5A-4C6A-A728-954B3E382B66}" type="parTrans" cxnId="{9F2F22E6-FF22-4740-B1DE-20CEF5F2B36C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A88C6CF-5C9B-4502-8600-08E406535BC2}">
      <dgm:prSet/>
      <dgm:spPr/>
      <dgm:t>
        <a:bodyPr/>
        <a:lstStyle/>
        <a:p>
          <a:endParaRPr lang="en-IN"/>
        </a:p>
      </dgm:t>
    </dgm:pt>
    <dgm:pt modelId="{D8820951-7161-478A-999E-4088FB5DAAF4}" type="parTrans" cxnId="{07214FDE-6CD3-4910-91BC-3114A23F4D71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5B3F014-B269-46DB-AA21-C0F887583DAE}" type="sibTrans" cxnId="{07214FDE-6CD3-4910-91BC-3114A23F4D71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7F28EE1-2755-4232-9AC9-B94CB1B36E1C}">
      <dgm:prSet custT="1"/>
      <dgm:spPr/>
      <dgm:t>
        <a:bodyPr/>
        <a:lstStyle/>
        <a:p>
          <a:r>
            <a: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Linearly scalable, auto index replication, auto, Extensible Plugin Architecture </a:t>
          </a:r>
          <a:endParaRPr lang="en-IN" sz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1C70B57-5848-45E9-BD8D-6AFE943643DD}" type="parTrans" cxnId="{73F153BC-6C65-4BD6-A13E-FA0B94959A2E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A8BF252-E94B-4135-A474-13412742EE98}" type="sibTrans" cxnId="{73F153BC-6C65-4BD6-A13E-FA0B94959A2E}">
      <dgm:prSet/>
      <dgm:spPr/>
      <dgm:t>
        <a:bodyPr/>
        <a:lstStyle/>
        <a:p>
          <a:endParaRPr lang="en-IN" sz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8725599-631A-493E-8B17-741849DD93BD}">
      <dgm:prSet/>
      <dgm:spPr/>
      <dgm:t>
        <a:bodyPr/>
        <a:lstStyle/>
        <a:p>
          <a:endParaRPr lang="en-IN"/>
        </a:p>
      </dgm:t>
    </dgm:pt>
    <dgm:pt modelId="{34B319C3-EA12-43FC-8BC9-5ECF3B01361C}" type="parTrans" cxnId="{631EB5E1-663E-4BEE-8A4B-318EE0E19F07}">
      <dgm:prSet/>
      <dgm:spPr/>
      <dgm:t>
        <a:bodyPr/>
        <a:lstStyle/>
        <a:p>
          <a:endParaRPr lang="en-IN"/>
        </a:p>
      </dgm:t>
    </dgm:pt>
    <dgm:pt modelId="{F9EF0AC9-3684-4377-914C-92F5D454F895}" type="sibTrans" cxnId="{631EB5E1-663E-4BEE-8A4B-318EE0E19F07}">
      <dgm:prSet/>
      <dgm:spPr/>
      <dgm:t>
        <a:bodyPr/>
        <a:lstStyle/>
        <a:p>
          <a:endParaRPr lang="en-IN"/>
        </a:p>
      </dgm:t>
    </dgm:pt>
    <dgm:pt modelId="{FC778452-7B5D-424B-B271-EB9DCBD6E301}" type="pres">
      <dgm:prSet presAssocID="{4AC769F8-E4F2-4FD2-853A-00740B46471E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IN"/>
        </a:p>
      </dgm:t>
    </dgm:pt>
    <dgm:pt modelId="{E29104A4-06FE-420C-988D-6FEFB182B6AF}" type="pres">
      <dgm:prSet presAssocID="{4AC769F8-E4F2-4FD2-853A-00740B46471E}" presName="Name1" presStyleCnt="0"/>
      <dgm:spPr/>
    </dgm:pt>
    <dgm:pt modelId="{CCB0D48C-5605-49BA-AC39-CD3E7DB8BC28}" type="pres">
      <dgm:prSet presAssocID="{4AC769F8-E4F2-4FD2-853A-00740B46471E}" presName="cycle" presStyleCnt="0"/>
      <dgm:spPr/>
    </dgm:pt>
    <dgm:pt modelId="{9C120AA8-5D4F-4C50-8897-9F134A39933B}" type="pres">
      <dgm:prSet presAssocID="{4AC769F8-E4F2-4FD2-853A-00740B46471E}" presName="srcNode" presStyleLbl="node1" presStyleIdx="0" presStyleCnt="7"/>
      <dgm:spPr/>
    </dgm:pt>
    <dgm:pt modelId="{19F9CD86-F5DC-41F0-AB60-4174325303F0}" type="pres">
      <dgm:prSet presAssocID="{4AC769F8-E4F2-4FD2-853A-00740B46471E}" presName="conn" presStyleLbl="parChTrans1D2" presStyleIdx="0" presStyleCnt="1"/>
      <dgm:spPr/>
      <dgm:t>
        <a:bodyPr/>
        <a:lstStyle/>
        <a:p>
          <a:endParaRPr lang="en-IN"/>
        </a:p>
      </dgm:t>
    </dgm:pt>
    <dgm:pt modelId="{1CDC6835-1976-4BAD-AC9D-6C0A7D4843F6}" type="pres">
      <dgm:prSet presAssocID="{4AC769F8-E4F2-4FD2-853A-00740B46471E}" presName="extraNode" presStyleLbl="node1" presStyleIdx="0" presStyleCnt="7"/>
      <dgm:spPr/>
    </dgm:pt>
    <dgm:pt modelId="{73F6D1C2-CE4C-4AE8-952D-26D5E4637FEB}" type="pres">
      <dgm:prSet presAssocID="{4AC769F8-E4F2-4FD2-853A-00740B46471E}" presName="dstNode" presStyleLbl="node1" presStyleIdx="0" presStyleCnt="7"/>
      <dgm:spPr/>
    </dgm:pt>
    <dgm:pt modelId="{6D9368F6-83AA-4B44-A8F0-11173E42B1DE}" type="pres">
      <dgm:prSet presAssocID="{1A470AD0-9618-4C38-B333-AB487AC48E48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2865A22-EF30-4E1B-A62B-D88334F563A7}" type="pres">
      <dgm:prSet presAssocID="{1A470AD0-9618-4C38-B333-AB487AC48E48}" presName="accent_1" presStyleCnt="0"/>
      <dgm:spPr/>
    </dgm:pt>
    <dgm:pt modelId="{4C3E0185-5BC4-45D9-BAA3-E936D226CE3D}" type="pres">
      <dgm:prSet presAssocID="{1A470AD0-9618-4C38-B333-AB487AC48E48}" presName="accentRepeatNode" presStyleLbl="solidFgAcc1" presStyleIdx="0" presStyleCnt="7"/>
      <dgm:spPr/>
    </dgm:pt>
    <dgm:pt modelId="{6A935780-3BC2-4A94-8A35-25DE93BC5EAE}" type="pres">
      <dgm:prSet presAssocID="{252EF357-7E72-42FA-A5C8-37ECF1EE3FE8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A49808C-86A5-4765-BC42-BDD529473835}" type="pres">
      <dgm:prSet presAssocID="{252EF357-7E72-42FA-A5C8-37ECF1EE3FE8}" presName="accent_2" presStyleCnt="0"/>
      <dgm:spPr/>
    </dgm:pt>
    <dgm:pt modelId="{40505C7B-A313-41FC-BCF4-FD825403334E}" type="pres">
      <dgm:prSet presAssocID="{252EF357-7E72-42FA-A5C8-37ECF1EE3FE8}" presName="accentRepeatNode" presStyleLbl="solidFgAcc1" presStyleIdx="1" presStyleCnt="7"/>
      <dgm:spPr/>
    </dgm:pt>
    <dgm:pt modelId="{0EB02C4E-F490-47A1-8016-D34494EA962A}" type="pres">
      <dgm:prSet presAssocID="{B12CA0E8-6A72-40F1-B266-881B5DB70A9A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D3BCB8EE-064B-4FC4-AB7B-6DFE2CCD6B1C}" type="pres">
      <dgm:prSet presAssocID="{B12CA0E8-6A72-40F1-B266-881B5DB70A9A}" presName="accent_3" presStyleCnt="0"/>
      <dgm:spPr/>
    </dgm:pt>
    <dgm:pt modelId="{92A3FCD3-E9A0-487D-9FE1-374063269102}" type="pres">
      <dgm:prSet presAssocID="{B12CA0E8-6A72-40F1-B266-881B5DB70A9A}" presName="accentRepeatNode" presStyleLbl="solidFgAcc1" presStyleIdx="2" presStyleCnt="7"/>
      <dgm:spPr/>
    </dgm:pt>
    <dgm:pt modelId="{9B833E71-2425-45E9-B9B2-7F83BA0398B0}" type="pres">
      <dgm:prSet presAssocID="{FD6D5EF2-54E7-4D85-B856-FEB98AC593F8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1F5ED2E-D7A6-4145-9236-C1AB31D14427}" type="pres">
      <dgm:prSet presAssocID="{FD6D5EF2-54E7-4D85-B856-FEB98AC593F8}" presName="accent_4" presStyleCnt="0"/>
      <dgm:spPr/>
    </dgm:pt>
    <dgm:pt modelId="{C33C3F96-9F77-41B1-82F0-9274B6BFCAF7}" type="pres">
      <dgm:prSet presAssocID="{FD6D5EF2-54E7-4D85-B856-FEB98AC593F8}" presName="accentRepeatNode" presStyleLbl="solidFgAcc1" presStyleIdx="3" presStyleCnt="7"/>
      <dgm:spPr/>
    </dgm:pt>
    <dgm:pt modelId="{43CBC82B-29EB-4266-864B-A0F70A44AD51}" type="pres">
      <dgm:prSet presAssocID="{47DA4C07-4280-4CB2-85EE-C1F5871D287B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D8221E42-B2A1-4D60-A3C1-50646DDF487B}" type="pres">
      <dgm:prSet presAssocID="{47DA4C07-4280-4CB2-85EE-C1F5871D287B}" presName="accent_5" presStyleCnt="0"/>
      <dgm:spPr/>
    </dgm:pt>
    <dgm:pt modelId="{D2590DDF-6638-47DA-9D3D-E43E6165E26B}" type="pres">
      <dgm:prSet presAssocID="{47DA4C07-4280-4CB2-85EE-C1F5871D287B}" presName="accentRepeatNode" presStyleLbl="solidFgAcc1" presStyleIdx="4" presStyleCnt="7"/>
      <dgm:spPr/>
    </dgm:pt>
    <dgm:pt modelId="{ADBBF29E-A98E-4A08-89C7-61ECA658F823}" type="pres">
      <dgm:prSet presAssocID="{D1F33E66-119C-4470-A4DE-542140386EA7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75C4E009-593E-45A3-AC85-AED86AC0EB1B}" type="pres">
      <dgm:prSet presAssocID="{D1F33E66-119C-4470-A4DE-542140386EA7}" presName="accent_6" presStyleCnt="0"/>
      <dgm:spPr/>
    </dgm:pt>
    <dgm:pt modelId="{6BD7C398-CAEC-4313-9163-6D43C8F792D9}" type="pres">
      <dgm:prSet presAssocID="{D1F33E66-119C-4470-A4DE-542140386EA7}" presName="accentRepeatNode" presStyleLbl="solidFgAcc1" presStyleIdx="5" presStyleCnt="7"/>
      <dgm:spPr/>
    </dgm:pt>
    <dgm:pt modelId="{CA16E67E-2A5D-4549-AF88-7D51A59882FF}" type="pres">
      <dgm:prSet presAssocID="{77F28EE1-2755-4232-9AC9-B94CB1B36E1C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225DFF51-56D4-4DC4-ADFE-B7D12D57FA5A}" type="pres">
      <dgm:prSet presAssocID="{77F28EE1-2755-4232-9AC9-B94CB1B36E1C}" presName="accent_7" presStyleCnt="0"/>
      <dgm:spPr/>
    </dgm:pt>
    <dgm:pt modelId="{85AF6DDF-3C91-47BB-975E-547112B0B865}" type="pres">
      <dgm:prSet presAssocID="{77F28EE1-2755-4232-9AC9-B94CB1B36E1C}" presName="accentRepeatNode" presStyleLbl="solidFgAcc1" presStyleIdx="6" presStyleCnt="7"/>
      <dgm:spPr/>
    </dgm:pt>
  </dgm:ptLst>
  <dgm:cxnLst>
    <dgm:cxn modelId="{6ED194BE-776C-4D8E-9B24-724B342E0A4C}" type="presOf" srcId="{252EF357-7E72-42FA-A5C8-37ECF1EE3FE8}" destId="{6A935780-3BC2-4A94-8A35-25DE93BC5EAE}" srcOrd="0" destOrd="0" presId="urn:microsoft.com/office/officeart/2008/layout/VerticalCurvedList"/>
    <dgm:cxn modelId="{4C0D54F8-588F-4389-8E38-26CD8330C65C}" type="presOf" srcId="{47DA4C07-4280-4CB2-85EE-C1F5871D287B}" destId="{43CBC82B-29EB-4266-864B-A0F70A44AD51}" srcOrd="0" destOrd="0" presId="urn:microsoft.com/office/officeart/2008/layout/VerticalCurvedList"/>
    <dgm:cxn modelId="{CFD4D9B6-05BF-48EA-A64B-C7DF91FB23BD}" type="presOf" srcId="{77F28EE1-2755-4232-9AC9-B94CB1B36E1C}" destId="{CA16E67E-2A5D-4549-AF88-7D51A59882FF}" srcOrd="0" destOrd="0" presId="urn:microsoft.com/office/officeart/2008/layout/VerticalCurvedList"/>
    <dgm:cxn modelId="{73F153BC-6C65-4BD6-A13E-FA0B94959A2E}" srcId="{4AC769F8-E4F2-4FD2-853A-00740B46471E}" destId="{77F28EE1-2755-4232-9AC9-B94CB1B36E1C}" srcOrd="6" destOrd="0" parTransId="{D1C70B57-5848-45E9-BD8D-6AFE943643DD}" sibTransId="{7A8BF252-E94B-4135-A474-13412742EE98}"/>
    <dgm:cxn modelId="{7AC63236-E0D6-4D17-BB81-B91358022E25}" srcId="{4AC769F8-E4F2-4FD2-853A-00740B46471E}" destId="{47DA4C07-4280-4CB2-85EE-C1F5871D287B}" srcOrd="4" destOrd="0" parTransId="{B1AE7679-BB7E-4772-8E74-3E2594C7122A}" sibTransId="{2483B0FE-1807-4F73-89C2-039CD141BC00}"/>
    <dgm:cxn modelId="{07214FDE-6CD3-4910-91BC-3114A23F4D71}" srcId="{4AC769F8-E4F2-4FD2-853A-00740B46471E}" destId="{CA88C6CF-5C9B-4502-8600-08E406535BC2}" srcOrd="8" destOrd="0" parTransId="{D8820951-7161-478A-999E-4088FB5DAAF4}" sibTransId="{A5B3F014-B269-46DB-AA21-C0F887583DAE}"/>
    <dgm:cxn modelId="{E15480E7-F72F-4BA0-9C1D-28750837C4C5}" type="presOf" srcId="{67664A6B-68E3-433D-8059-8ADF6D9882D3}" destId="{19F9CD86-F5DC-41F0-AB60-4174325303F0}" srcOrd="0" destOrd="0" presId="urn:microsoft.com/office/officeart/2008/layout/VerticalCurvedList"/>
    <dgm:cxn modelId="{732F6668-77C9-422C-BA7F-967BA7CFFD8F}" type="presOf" srcId="{D1F33E66-119C-4470-A4DE-542140386EA7}" destId="{ADBBF29E-A98E-4A08-89C7-61ECA658F823}" srcOrd="0" destOrd="0" presId="urn:microsoft.com/office/officeart/2008/layout/VerticalCurvedList"/>
    <dgm:cxn modelId="{459C01BC-5FF7-4A1C-84A9-5C6938BC7332}" srcId="{4AC769F8-E4F2-4FD2-853A-00740B46471E}" destId="{1A470AD0-9618-4C38-B333-AB487AC48E48}" srcOrd="0" destOrd="0" parTransId="{7D2B16D2-9DFD-4975-96A6-EDC054EB6799}" sibTransId="{67664A6B-68E3-433D-8059-8ADF6D9882D3}"/>
    <dgm:cxn modelId="{3EB3F5BB-2621-4202-9ED8-7793471E3B73}" srcId="{4AC769F8-E4F2-4FD2-853A-00740B46471E}" destId="{FD6D5EF2-54E7-4D85-B856-FEB98AC593F8}" srcOrd="3" destOrd="0" parTransId="{30B30F14-D835-4DFC-A29C-0D66D39CA9A6}" sibTransId="{FD27F133-3F72-4174-B86B-6D0F7D389A18}"/>
    <dgm:cxn modelId="{611DF7EF-200F-4636-B3E5-F22960B3EDE3}" type="presOf" srcId="{FD6D5EF2-54E7-4D85-B856-FEB98AC593F8}" destId="{9B833E71-2425-45E9-B9B2-7F83BA0398B0}" srcOrd="0" destOrd="0" presId="urn:microsoft.com/office/officeart/2008/layout/VerticalCurvedList"/>
    <dgm:cxn modelId="{9F2F22E6-FF22-4740-B1DE-20CEF5F2B36C}" srcId="{4AC769F8-E4F2-4FD2-853A-00740B46471E}" destId="{D1F33E66-119C-4470-A4DE-542140386EA7}" srcOrd="5" destOrd="0" parTransId="{21D48E4D-9E5A-4C6A-A728-954B3E382B66}" sibTransId="{C1CF5008-94AE-4934-B01F-EB86094A1D35}"/>
    <dgm:cxn modelId="{101CB2BC-62E0-4256-8BC2-0AB922433108}" srcId="{4AC769F8-E4F2-4FD2-853A-00740B46471E}" destId="{252EF357-7E72-42FA-A5C8-37ECF1EE3FE8}" srcOrd="1" destOrd="0" parTransId="{E769D256-6164-4431-91A7-89B7A4B8E300}" sibTransId="{BE4F29C6-39DB-4DF0-ABAD-622E50E574EF}"/>
    <dgm:cxn modelId="{DC660606-9AE7-4426-B7B1-4EBF08236422}" type="presOf" srcId="{4AC769F8-E4F2-4FD2-853A-00740B46471E}" destId="{FC778452-7B5D-424B-B271-EB9DCBD6E301}" srcOrd="0" destOrd="0" presId="urn:microsoft.com/office/officeart/2008/layout/VerticalCurvedList"/>
    <dgm:cxn modelId="{5FEE4516-B96F-428B-B0C5-8E5BF4331A2F}" srcId="{4AC769F8-E4F2-4FD2-853A-00740B46471E}" destId="{B12CA0E8-6A72-40F1-B266-881B5DB70A9A}" srcOrd="2" destOrd="0" parTransId="{5216B79E-F98B-42CB-A90D-D495C0143073}" sibTransId="{A5E1BA68-CE11-44B8-8E95-6F137994442B}"/>
    <dgm:cxn modelId="{6B23A58A-CC68-4CB2-89DE-2DA190093AD9}" type="presOf" srcId="{1A470AD0-9618-4C38-B333-AB487AC48E48}" destId="{6D9368F6-83AA-4B44-A8F0-11173E42B1DE}" srcOrd="0" destOrd="0" presId="urn:microsoft.com/office/officeart/2008/layout/VerticalCurvedList"/>
    <dgm:cxn modelId="{C9162A11-B551-4313-A6F2-728AC22287E1}" srcId="{4AC769F8-E4F2-4FD2-853A-00740B46471E}" destId="{7AC38230-4E39-4283-A67B-9A4118F63616}" srcOrd="9" destOrd="0" parTransId="{F09F6022-377D-4FF5-9F16-D9B6A57401D0}" sibTransId="{09C5F632-D0F2-4869-BA68-DDA64ECFF802}"/>
    <dgm:cxn modelId="{5477DAE4-F63A-4DB2-B958-E0196C266C96}" type="presOf" srcId="{B12CA0E8-6A72-40F1-B266-881B5DB70A9A}" destId="{0EB02C4E-F490-47A1-8016-D34494EA962A}" srcOrd="0" destOrd="0" presId="urn:microsoft.com/office/officeart/2008/layout/VerticalCurvedList"/>
    <dgm:cxn modelId="{631EB5E1-663E-4BEE-8A4B-318EE0E19F07}" srcId="{4AC769F8-E4F2-4FD2-853A-00740B46471E}" destId="{28725599-631A-493E-8B17-741849DD93BD}" srcOrd="7" destOrd="0" parTransId="{34B319C3-EA12-43FC-8BC9-5ECF3B01361C}" sibTransId="{F9EF0AC9-3684-4377-914C-92F5D454F895}"/>
    <dgm:cxn modelId="{DD1870E7-A254-4D4B-ADFE-18FA96FEE8F5}" type="presParOf" srcId="{FC778452-7B5D-424B-B271-EB9DCBD6E301}" destId="{E29104A4-06FE-420C-988D-6FEFB182B6AF}" srcOrd="0" destOrd="0" presId="urn:microsoft.com/office/officeart/2008/layout/VerticalCurvedList"/>
    <dgm:cxn modelId="{FF73D963-5E16-49B7-BBE0-C7C3FDDAE390}" type="presParOf" srcId="{E29104A4-06FE-420C-988D-6FEFB182B6AF}" destId="{CCB0D48C-5605-49BA-AC39-CD3E7DB8BC28}" srcOrd="0" destOrd="0" presId="urn:microsoft.com/office/officeart/2008/layout/VerticalCurvedList"/>
    <dgm:cxn modelId="{B3A8FD04-C6D5-40B4-9BE0-0E1BA0EFE7DF}" type="presParOf" srcId="{CCB0D48C-5605-49BA-AC39-CD3E7DB8BC28}" destId="{9C120AA8-5D4F-4C50-8897-9F134A39933B}" srcOrd="0" destOrd="0" presId="urn:microsoft.com/office/officeart/2008/layout/VerticalCurvedList"/>
    <dgm:cxn modelId="{0651703E-B74F-4539-B140-C151556AA6F4}" type="presParOf" srcId="{CCB0D48C-5605-49BA-AC39-CD3E7DB8BC28}" destId="{19F9CD86-F5DC-41F0-AB60-4174325303F0}" srcOrd="1" destOrd="0" presId="urn:microsoft.com/office/officeart/2008/layout/VerticalCurvedList"/>
    <dgm:cxn modelId="{2A90DF17-4165-4A54-B176-7A70F3D53295}" type="presParOf" srcId="{CCB0D48C-5605-49BA-AC39-CD3E7DB8BC28}" destId="{1CDC6835-1976-4BAD-AC9D-6C0A7D4843F6}" srcOrd="2" destOrd="0" presId="urn:microsoft.com/office/officeart/2008/layout/VerticalCurvedList"/>
    <dgm:cxn modelId="{978285AF-A309-4CCE-846B-10020770BACA}" type="presParOf" srcId="{CCB0D48C-5605-49BA-AC39-CD3E7DB8BC28}" destId="{73F6D1C2-CE4C-4AE8-952D-26D5E4637FEB}" srcOrd="3" destOrd="0" presId="urn:microsoft.com/office/officeart/2008/layout/VerticalCurvedList"/>
    <dgm:cxn modelId="{29B85994-7A62-4220-890C-B20C23A9C86C}" type="presParOf" srcId="{E29104A4-06FE-420C-988D-6FEFB182B6AF}" destId="{6D9368F6-83AA-4B44-A8F0-11173E42B1DE}" srcOrd="1" destOrd="0" presId="urn:microsoft.com/office/officeart/2008/layout/VerticalCurvedList"/>
    <dgm:cxn modelId="{6E3E7ABA-B085-4C28-B72F-23027500519A}" type="presParOf" srcId="{E29104A4-06FE-420C-988D-6FEFB182B6AF}" destId="{B2865A22-EF30-4E1B-A62B-D88334F563A7}" srcOrd="2" destOrd="0" presId="urn:microsoft.com/office/officeart/2008/layout/VerticalCurvedList"/>
    <dgm:cxn modelId="{05BDAF84-F7AB-4E8C-9907-55E3D1317183}" type="presParOf" srcId="{B2865A22-EF30-4E1B-A62B-D88334F563A7}" destId="{4C3E0185-5BC4-45D9-BAA3-E936D226CE3D}" srcOrd="0" destOrd="0" presId="urn:microsoft.com/office/officeart/2008/layout/VerticalCurvedList"/>
    <dgm:cxn modelId="{D4C8E0F5-0E1D-4462-9578-F64EB256F96C}" type="presParOf" srcId="{E29104A4-06FE-420C-988D-6FEFB182B6AF}" destId="{6A935780-3BC2-4A94-8A35-25DE93BC5EAE}" srcOrd="3" destOrd="0" presId="urn:microsoft.com/office/officeart/2008/layout/VerticalCurvedList"/>
    <dgm:cxn modelId="{E210E2D0-34D8-4F59-9FD4-FCDA5AEB6223}" type="presParOf" srcId="{E29104A4-06FE-420C-988D-6FEFB182B6AF}" destId="{1A49808C-86A5-4765-BC42-BDD529473835}" srcOrd="4" destOrd="0" presId="urn:microsoft.com/office/officeart/2008/layout/VerticalCurvedList"/>
    <dgm:cxn modelId="{4FFD9D02-1B23-41DD-AA67-0BD6DE23DE35}" type="presParOf" srcId="{1A49808C-86A5-4765-BC42-BDD529473835}" destId="{40505C7B-A313-41FC-BCF4-FD825403334E}" srcOrd="0" destOrd="0" presId="urn:microsoft.com/office/officeart/2008/layout/VerticalCurvedList"/>
    <dgm:cxn modelId="{9385165E-8B3B-4E63-80A3-EBFF58838BA6}" type="presParOf" srcId="{E29104A4-06FE-420C-988D-6FEFB182B6AF}" destId="{0EB02C4E-F490-47A1-8016-D34494EA962A}" srcOrd="5" destOrd="0" presId="urn:microsoft.com/office/officeart/2008/layout/VerticalCurvedList"/>
    <dgm:cxn modelId="{5C4CBF07-276D-4349-9D7B-20FC06A7B3BE}" type="presParOf" srcId="{E29104A4-06FE-420C-988D-6FEFB182B6AF}" destId="{D3BCB8EE-064B-4FC4-AB7B-6DFE2CCD6B1C}" srcOrd="6" destOrd="0" presId="urn:microsoft.com/office/officeart/2008/layout/VerticalCurvedList"/>
    <dgm:cxn modelId="{86A326D1-CF4A-40F3-954D-89F4CD815E1C}" type="presParOf" srcId="{D3BCB8EE-064B-4FC4-AB7B-6DFE2CCD6B1C}" destId="{92A3FCD3-E9A0-487D-9FE1-374063269102}" srcOrd="0" destOrd="0" presId="urn:microsoft.com/office/officeart/2008/layout/VerticalCurvedList"/>
    <dgm:cxn modelId="{FB1B6055-8E54-462D-A866-08179DB505BB}" type="presParOf" srcId="{E29104A4-06FE-420C-988D-6FEFB182B6AF}" destId="{9B833E71-2425-45E9-B9B2-7F83BA0398B0}" srcOrd="7" destOrd="0" presId="urn:microsoft.com/office/officeart/2008/layout/VerticalCurvedList"/>
    <dgm:cxn modelId="{991A70A6-ADC6-4E49-B9E1-2AA89264D124}" type="presParOf" srcId="{E29104A4-06FE-420C-988D-6FEFB182B6AF}" destId="{01F5ED2E-D7A6-4145-9236-C1AB31D14427}" srcOrd="8" destOrd="0" presId="urn:microsoft.com/office/officeart/2008/layout/VerticalCurvedList"/>
    <dgm:cxn modelId="{1284E383-0A17-4A97-A9CD-208E6654965F}" type="presParOf" srcId="{01F5ED2E-D7A6-4145-9236-C1AB31D14427}" destId="{C33C3F96-9F77-41B1-82F0-9274B6BFCAF7}" srcOrd="0" destOrd="0" presId="urn:microsoft.com/office/officeart/2008/layout/VerticalCurvedList"/>
    <dgm:cxn modelId="{ECCCFC60-FA0E-4F07-9DE6-B8590F9D3672}" type="presParOf" srcId="{E29104A4-06FE-420C-988D-6FEFB182B6AF}" destId="{43CBC82B-29EB-4266-864B-A0F70A44AD51}" srcOrd="9" destOrd="0" presId="urn:microsoft.com/office/officeart/2008/layout/VerticalCurvedList"/>
    <dgm:cxn modelId="{0515DE9D-448F-4A1B-B534-18DD7DF86E57}" type="presParOf" srcId="{E29104A4-06FE-420C-988D-6FEFB182B6AF}" destId="{D8221E42-B2A1-4D60-A3C1-50646DDF487B}" srcOrd="10" destOrd="0" presId="urn:microsoft.com/office/officeart/2008/layout/VerticalCurvedList"/>
    <dgm:cxn modelId="{5FB2198C-1828-4F04-A26B-CDEE5E974C1C}" type="presParOf" srcId="{D8221E42-B2A1-4D60-A3C1-50646DDF487B}" destId="{D2590DDF-6638-47DA-9D3D-E43E6165E26B}" srcOrd="0" destOrd="0" presId="urn:microsoft.com/office/officeart/2008/layout/VerticalCurvedList"/>
    <dgm:cxn modelId="{6284B20B-7A09-4C56-815C-C66411A8A51F}" type="presParOf" srcId="{E29104A4-06FE-420C-988D-6FEFB182B6AF}" destId="{ADBBF29E-A98E-4A08-89C7-61ECA658F823}" srcOrd="11" destOrd="0" presId="urn:microsoft.com/office/officeart/2008/layout/VerticalCurvedList"/>
    <dgm:cxn modelId="{56CF9664-F2AE-4120-98B8-0CD090C46D3A}" type="presParOf" srcId="{E29104A4-06FE-420C-988D-6FEFB182B6AF}" destId="{75C4E009-593E-45A3-AC85-AED86AC0EB1B}" srcOrd="12" destOrd="0" presId="urn:microsoft.com/office/officeart/2008/layout/VerticalCurvedList"/>
    <dgm:cxn modelId="{16376ABC-A536-4389-AC7C-BF9D4D768F69}" type="presParOf" srcId="{75C4E009-593E-45A3-AC85-AED86AC0EB1B}" destId="{6BD7C398-CAEC-4313-9163-6D43C8F792D9}" srcOrd="0" destOrd="0" presId="urn:microsoft.com/office/officeart/2008/layout/VerticalCurvedList"/>
    <dgm:cxn modelId="{F1D98841-F3F9-4C2B-A721-0AEC6FFA045C}" type="presParOf" srcId="{E29104A4-06FE-420C-988D-6FEFB182B6AF}" destId="{CA16E67E-2A5D-4549-AF88-7D51A59882FF}" srcOrd="13" destOrd="0" presId="urn:microsoft.com/office/officeart/2008/layout/VerticalCurvedList"/>
    <dgm:cxn modelId="{14F01B55-29E2-4F70-A3BA-C56D1162F29B}" type="presParOf" srcId="{E29104A4-06FE-420C-988D-6FEFB182B6AF}" destId="{225DFF51-56D4-4DC4-ADFE-B7D12D57FA5A}" srcOrd="14" destOrd="0" presId="urn:microsoft.com/office/officeart/2008/layout/VerticalCurvedList"/>
    <dgm:cxn modelId="{A6D8BB4F-6724-4854-9E12-299229CF84EA}" type="presParOf" srcId="{225DFF51-56D4-4DC4-ADFE-B7D12D57FA5A}" destId="{85AF6DDF-3C91-47BB-975E-547112B0B86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F9CD86-F5DC-41F0-AB60-4174325303F0}">
      <dsp:nvSpPr>
        <dsp:cNvPr id="0" name=""/>
        <dsp:cNvSpPr/>
      </dsp:nvSpPr>
      <dsp:spPr>
        <a:xfrm>
          <a:off x="-3796346" y="-583092"/>
          <a:ext cx="4524861" cy="4524861"/>
        </a:xfrm>
        <a:prstGeom prst="blockArc">
          <a:avLst>
            <a:gd name="adj1" fmla="val 18900000"/>
            <a:gd name="adj2" fmla="val 2700000"/>
            <a:gd name="adj3" fmla="val 477"/>
          </a:avLst>
        </a:pr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9368F6-83AA-4B44-A8F0-11173E42B1DE}">
      <dsp:nvSpPr>
        <dsp:cNvPr id="0" name=""/>
        <dsp:cNvSpPr/>
      </dsp:nvSpPr>
      <dsp:spPr>
        <a:xfrm>
          <a:off x="236402" y="152685"/>
          <a:ext cx="7925178" cy="30523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2282" tIns="30480" rIns="30480" bIns="3048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Advanced Full-Text Search Capabilities</a:t>
          </a:r>
          <a:endParaRPr lang="en-IN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36402" y="152685"/>
        <a:ext cx="7925178" cy="305236"/>
      </dsp:txXfrm>
    </dsp:sp>
    <dsp:sp modelId="{4C3E0185-5BC4-45D9-BAA3-E936D226CE3D}">
      <dsp:nvSpPr>
        <dsp:cNvPr id="0" name=""/>
        <dsp:cNvSpPr/>
      </dsp:nvSpPr>
      <dsp:spPr>
        <a:xfrm>
          <a:off x="45629" y="114530"/>
          <a:ext cx="381545" cy="381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6A935780-3BC2-4A94-8A35-25DE93BC5EAE}">
      <dsp:nvSpPr>
        <dsp:cNvPr id="0" name=""/>
        <dsp:cNvSpPr/>
      </dsp:nvSpPr>
      <dsp:spPr>
        <a:xfrm>
          <a:off x="512821" y="610808"/>
          <a:ext cx="7648759" cy="30523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2282" tIns="30480" rIns="30480" bIns="3048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Optimized for High Volume Web Traffic</a:t>
          </a:r>
          <a:endParaRPr lang="en-IN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12821" y="610808"/>
        <a:ext cx="7648759" cy="305236"/>
      </dsp:txXfrm>
    </dsp:sp>
    <dsp:sp modelId="{40505C7B-A313-41FC-BCF4-FD825403334E}">
      <dsp:nvSpPr>
        <dsp:cNvPr id="0" name=""/>
        <dsp:cNvSpPr/>
      </dsp:nvSpPr>
      <dsp:spPr>
        <a:xfrm>
          <a:off x="322049" y="572654"/>
          <a:ext cx="381545" cy="381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EB02C4E-F490-47A1-8016-D34494EA962A}">
      <dsp:nvSpPr>
        <dsp:cNvPr id="0" name=""/>
        <dsp:cNvSpPr/>
      </dsp:nvSpPr>
      <dsp:spPr>
        <a:xfrm>
          <a:off x="664298" y="1068596"/>
          <a:ext cx="7497283" cy="30523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2282" tIns="30480" rIns="30480" bIns="3048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Standards Based Open Interfaces - XML, JSON and HTTP</a:t>
          </a:r>
          <a:endParaRPr lang="en-IN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664298" y="1068596"/>
        <a:ext cx="7497283" cy="305236"/>
      </dsp:txXfrm>
    </dsp:sp>
    <dsp:sp modelId="{92A3FCD3-E9A0-487D-9FE1-374063269102}">
      <dsp:nvSpPr>
        <dsp:cNvPr id="0" name=""/>
        <dsp:cNvSpPr/>
      </dsp:nvSpPr>
      <dsp:spPr>
        <a:xfrm>
          <a:off x="473525" y="1030442"/>
          <a:ext cx="381545" cy="381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B833E71-2425-45E9-B9B2-7F83BA0398B0}">
      <dsp:nvSpPr>
        <dsp:cNvPr id="0" name=""/>
        <dsp:cNvSpPr/>
      </dsp:nvSpPr>
      <dsp:spPr>
        <a:xfrm>
          <a:off x="712663" y="1526720"/>
          <a:ext cx="7448918" cy="30523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2282" tIns="30480" rIns="30480" bIns="3048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Comprehensive HTML Administration Interfaces</a:t>
          </a:r>
          <a:endParaRPr lang="en-IN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12663" y="1526720"/>
        <a:ext cx="7448918" cy="305236"/>
      </dsp:txXfrm>
    </dsp:sp>
    <dsp:sp modelId="{C33C3F96-9F77-41B1-82F0-9274B6BFCAF7}">
      <dsp:nvSpPr>
        <dsp:cNvPr id="0" name=""/>
        <dsp:cNvSpPr/>
      </dsp:nvSpPr>
      <dsp:spPr>
        <a:xfrm>
          <a:off x="521890" y="1488565"/>
          <a:ext cx="381545" cy="381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3CBC82B-29EB-4266-864B-A0F70A44AD51}">
      <dsp:nvSpPr>
        <dsp:cNvPr id="0" name=""/>
        <dsp:cNvSpPr/>
      </dsp:nvSpPr>
      <dsp:spPr>
        <a:xfrm>
          <a:off x="664298" y="1984843"/>
          <a:ext cx="7497283" cy="30523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2282" tIns="30480" rIns="30480" bIns="3048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Server statistics exposed over JMX for monitoring</a:t>
          </a:r>
          <a:endParaRPr lang="en-IN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664298" y="1984843"/>
        <a:ext cx="7497283" cy="305236"/>
      </dsp:txXfrm>
    </dsp:sp>
    <dsp:sp modelId="{D2590DDF-6638-47DA-9D3D-E43E6165E26B}">
      <dsp:nvSpPr>
        <dsp:cNvPr id="0" name=""/>
        <dsp:cNvSpPr/>
      </dsp:nvSpPr>
      <dsp:spPr>
        <a:xfrm>
          <a:off x="473525" y="1946689"/>
          <a:ext cx="381545" cy="381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DBBF29E-A98E-4A08-89C7-61ECA658F823}">
      <dsp:nvSpPr>
        <dsp:cNvPr id="0" name=""/>
        <dsp:cNvSpPr/>
      </dsp:nvSpPr>
      <dsp:spPr>
        <a:xfrm>
          <a:off x="512821" y="2442631"/>
          <a:ext cx="7648759" cy="30523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2282" tIns="30480" rIns="30480" bIns="3048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Near Real-time indexing and Adaptable with XML Configuration</a:t>
          </a:r>
          <a:endParaRPr lang="en-IN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12821" y="2442631"/>
        <a:ext cx="7648759" cy="305236"/>
      </dsp:txXfrm>
    </dsp:sp>
    <dsp:sp modelId="{6BD7C398-CAEC-4313-9163-6D43C8F792D9}">
      <dsp:nvSpPr>
        <dsp:cNvPr id="0" name=""/>
        <dsp:cNvSpPr/>
      </dsp:nvSpPr>
      <dsp:spPr>
        <a:xfrm>
          <a:off x="322049" y="2404476"/>
          <a:ext cx="381545" cy="381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A16E67E-2A5D-4549-AF88-7D51A59882FF}">
      <dsp:nvSpPr>
        <dsp:cNvPr id="0" name=""/>
        <dsp:cNvSpPr/>
      </dsp:nvSpPr>
      <dsp:spPr>
        <a:xfrm>
          <a:off x="236402" y="2900754"/>
          <a:ext cx="7925178" cy="30523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2282" tIns="30480" rIns="30480" bIns="3048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Linearly scalable, auto index replication, auto, Extensible Plugin Architecture </a:t>
          </a:r>
          <a:endParaRPr lang="en-IN" sz="12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36402" y="2900754"/>
        <a:ext cx="7925178" cy="305236"/>
      </dsp:txXfrm>
    </dsp:sp>
    <dsp:sp modelId="{85AF6DDF-3C91-47BB-975E-547112B0B865}">
      <dsp:nvSpPr>
        <dsp:cNvPr id="0" name=""/>
        <dsp:cNvSpPr/>
      </dsp:nvSpPr>
      <dsp:spPr>
        <a:xfrm>
          <a:off x="45629" y="2862600"/>
          <a:ext cx="381545" cy="381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A3DBA6-918D-4A9D-8298-AD05D778B5C6}" type="datetimeFigureOut">
              <a:rPr lang="en-IN" smtClean="0"/>
              <a:pPr/>
              <a:t>19-08-2015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15F481-2462-4ABC-AF6B-9EFBD33A3B4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8221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CDCE2-806D-4599-8BCA-79DEF8E10D46}" type="datetimeFigureOut">
              <a:rPr lang="en-IN" smtClean="0"/>
              <a:pPr/>
              <a:t>19-08-2015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72DF32-8D47-42FD-B435-FE4F3C14D774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14653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FA1AA-4758-4E3A-9885-8BE729F15173}" type="slidenum">
              <a:rPr lang="en-IN" smtClean="0"/>
              <a:pPr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436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2DF32-8D47-42FD-B435-FE4F3C14D774}" type="slidenum">
              <a:rPr lang="en-IN" smtClean="0"/>
              <a:pPr/>
              <a:t>12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1410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2DF32-8D47-42FD-B435-FE4F3C14D774}" type="slidenum">
              <a:rPr lang="en-IN" smtClean="0"/>
              <a:pPr/>
              <a:t>13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3590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2DF32-8D47-42FD-B435-FE4F3C14D774}" type="slidenum">
              <a:rPr lang="en-IN" smtClean="0"/>
              <a:pPr/>
              <a:t>17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9814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2DF32-8D47-42FD-B435-FE4F3C14D774}" type="slidenum">
              <a:rPr lang="en-IN" smtClean="0"/>
              <a:pPr/>
              <a:t>18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6467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FA1AA-4758-4E3A-9885-8BE729F15173}" type="slidenum">
              <a:rPr lang="en-IN" smtClean="0">
                <a:solidFill>
                  <a:prstClr val="black"/>
                </a:solidFill>
              </a:rPr>
              <a:pPr/>
              <a:t>22</a:t>
            </a:fld>
            <a:endParaRPr lang="en-I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3209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jpe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10" Type="http://schemas.openxmlformats.org/officeDocument/2006/relationships/image" Target="../media/image2.jpe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jpe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jpe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jpe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jpe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jpe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28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6876847" y="4795064"/>
            <a:ext cx="21528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1200" u="sng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www.edureka.co/apache-solr</a:t>
            </a:r>
            <a:endParaRPr lang="en-IN" sz="1200" u="sng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997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81550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 userDrawn="1"/>
        </p:nvSpPr>
        <p:spPr>
          <a:xfrm>
            <a:off x="5959026" y="4767264"/>
            <a:ext cx="31849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www.edureka.co/persistence-with-hibernate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50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180" y="57150"/>
            <a:ext cx="8403020" cy="514350"/>
          </a:xfrm>
        </p:spPr>
        <p:txBody>
          <a:bodyPr anchor="ctr" anchorCtr="0">
            <a:normAutofit/>
          </a:bodyPr>
          <a:lstStyle>
            <a:lvl1pPr algn="l">
              <a:defRPr sz="3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9" name="Picture 2" descr="copyright stamp - stock photo"/>
          <p:cNvPicPr>
            <a:picLocks noChangeAspect="1" noChangeArrowheads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076" y="666749"/>
            <a:ext cx="4286250" cy="447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7" descr="edureka logol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345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7950" y="142280"/>
            <a:ext cx="8403020" cy="514350"/>
          </a:xfrm>
        </p:spPr>
        <p:txBody>
          <a:bodyPr anchor="ctr" anchorCtr="0">
            <a:normAutofit/>
          </a:bodyPr>
          <a:lstStyle>
            <a:lvl1pPr algn="l">
              <a:defRPr sz="2600" b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How it 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533400" y="742950"/>
            <a:ext cx="965632" cy="4114800"/>
            <a:chOff x="533400" y="895350"/>
            <a:chExt cx="965632" cy="4114800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533400" y="1610550"/>
              <a:ext cx="853215" cy="504000"/>
            </a:xfrm>
            <a:prstGeom prst="rect">
              <a:avLst/>
            </a:prstGeom>
          </p:spPr>
        </p:pic>
        <p:grpSp>
          <p:nvGrpSpPr>
            <p:cNvPr id="25" name="Group 24"/>
            <p:cNvGrpSpPr/>
            <p:nvPr/>
          </p:nvGrpSpPr>
          <p:grpSpPr>
            <a:xfrm>
              <a:off x="762000" y="2296350"/>
              <a:ext cx="720000" cy="504000"/>
              <a:chOff x="5659045" y="1210738"/>
              <a:chExt cx="2153043" cy="1368288"/>
            </a:xfrm>
          </p:grpSpPr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4" cstate="email">
                <a:duotone>
                  <a:srgbClr val="4F81BD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54" y="1408592"/>
                <a:ext cx="1170434" cy="1170434"/>
              </a:xfrm>
              <a:prstGeom prst="rect">
                <a:avLst/>
              </a:prstGeom>
            </p:spPr>
          </p:pic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5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rgbClr val="4F81BD">
                    <a:shade val="45000"/>
                    <a:satMod val="135000"/>
                  </a:srgb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659045" y="1210738"/>
                <a:ext cx="1135108" cy="1196016"/>
              </a:xfrm>
              <a:prstGeom prst="rect">
                <a:avLst/>
              </a:prstGeom>
            </p:spPr>
          </p:pic>
        </p:grpSp>
        <p:pic>
          <p:nvPicPr>
            <p:cNvPr id="26" name="Picture 2" descr="http://www.thewellatlentrise.org/img/quiz.png"/>
            <p:cNvPicPr>
              <a:picLocks noChangeAspect="1" noChangeArrowheads="1"/>
            </p:cNvPicPr>
            <p:nvPr/>
          </p:nvPicPr>
          <p:blipFill>
            <a:blip r:embed="rId6" cstate="email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" y="3028950"/>
              <a:ext cx="504000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3790950"/>
              <a:ext cx="612000" cy="560523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4398150"/>
              <a:ext cx="737032" cy="612000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38200" y="895350"/>
              <a:ext cx="504000" cy="509278"/>
            </a:xfrm>
            <a:prstGeom prst="rect">
              <a:avLst/>
            </a:prstGeom>
          </p:spPr>
        </p:pic>
      </p:grpSp>
      <p:sp>
        <p:nvSpPr>
          <p:cNvPr id="1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8" name="Picture 7" descr="edureka logol.jpg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9" name="Table 18"/>
          <p:cNvGraphicFramePr>
            <a:graphicFrameLocks noGrp="1"/>
          </p:cNvGraphicFramePr>
          <p:nvPr userDrawn="1">
            <p:extLst/>
          </p:nvPr>
        </p:nvGraphicFramePr>
        <p:xfrm>
          <a:off x="456714" y="574982"/>
          <a:ext cx="6059016" cy="4457700"/>
        </p:xfrm>
        <a:graphic>
          <a:graphicData uri="http://schemas.openxmlformats.org/drawingml/2006/table">
            <a:tbl>
              <a:tblPr firstRow="1" bandRow="1"/>
              <a:tblGrid>
                <a:gridCol w="1066800"/>
                <a:gridCol w="4992216"/>
              </a:tblGrid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LIVE Online Class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Class Recording in LMS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24/7 Post Class Support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Module Wise Quiz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Project Work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Verifiable Certificate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1" name="TextBox 20"/>
          <p:cNvSpPr txBox="1"/>
          <p:nvPr userDrawn="1"/>
        </p:nvSpPr>
        <p:spPr>
          <a:xfrm>
            <a:off x="6876847" y="4795064"/>
            <a:ext cx="21528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1200" u="sng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www.edureka.co/apache-solr</a:t>
            </a:r>
            <a:endParaRPr lang="en-IN" sz="1200" u="sng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49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grpSp>
        <p:nvGrpSpPr>
          <p:cNvPr id="17" name="Group 4"/>
          <p:cNvGrpSpPr>
            <a:grpSpLocks/>
          </p:cNvGrpSpPr>
          <p:nvPr userDrawn="1"/>
        </p:nvGrpSpPr>
        <p:grpSpPr bwMode="auto">
          <a:xfrm>
            <a:off x="722070" y="2258039"/>
            <a:ext cx="2601913" cy="2371712"/>
            <a:chOff x="684209" y="1762202"/>
            <a:chExt cx="2804581" cy="2175717"/>
          </a:xfrm>
        </p:grpSpPr>
        <p:sp>
          <p:nvSpPr>
            <p:cNvPr id="18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IN" sz="1800" dirty="0">
                <a:solidFill>
                  <a:srgbClr val="262626"/>
                </a:solidFill>
              </a:endParaRPr>
            </a:p>
          </p:txBody>
        </p:sp>
        <p:sp>
          <p:nvSpPr>
            <p:cNvPr id="19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3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endParaRPr lang="en-US" sz="1800" dirty="0">
                <a:solidFill>
                  <a:srgbClr val="262626"/>
                </a:solidFill>
              </a:endParaRPr>
            </a:p>
          </p:txBody>
        </p:sp>
      </p:grpSp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7" descr="edureka logol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753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7" descr="edureka logol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354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325" y="698983"/>
            <a:ext cx="5424375" cy="4068281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7" descr="edureka logol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646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878" y="743186"/>
            <a:ext cx="6624736" cy="4161000"/>
          </a:xfrm>
          <a:prstGeom prst="rect">
            <a:avLst/>
          </a:prstGeom>
        </p:spPr>
      </p:pic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7" descr="edureka logol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5274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lum bright="70000" contrast="-70000"/>
          </a:blip>
          <a:stretch>
            <a:fillRect/>
          </a:stretch>
        </p:blipFill>
        <p:spPr>
          <a:xfrm>
            <a:off x="2600528" y="923497"/>
            <a:ext cx="3743325" cy="3668757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7" descr="edureka logol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372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email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2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500" b="1" dirty="0">
                <a:solidFill>
                  <a:srgbClr val="002060"/>
                </a:solidFill>
                <a:latin typeface="Castellar" pitchFamily="18" charset="0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76847" y="4795064"/>
            <a:ext cx="21528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1200" u="sng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www.edureka.co/apache-solr</a:t>
            </a:r>
            <a:endParaRPr lang="en-IN" sz="1200" u="sng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45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email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80992" y="1265981"/>
            <a:ext cx="3744416" cy="3013258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617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5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83"/>
            <a:r>
              <a:rPr lang="en-IN" sz="2500" b="1" dirty="0">
                <a:solidFill>
                  <a:srgbClr val="002060"/>
                </a:solidFill>
                <a:latin typeface="Castellar" pitchFamily="18" charset="0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6876847" y="4795064"/>
            <a:ext cx="21528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1200" u="sng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www.edureka.co/apache-solr</a:t>
            </a:r>
            <a:endParaRPr lang="en-IN" sz="1200" u="sng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40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075" y="123478"/>
            <a:ext cx="1840832" cy="33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84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400" y="2057400"/>
            <a:ext cx="7010400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8371368" y="4356249"/>
            <a:ext cx="772633" cy="822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8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1200152"/>
            <a:ext cx="3238500" cy="65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212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2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76847" y="4795064"/>
            <a:ext cx="21528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1200" u="sng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www.edureka.co/apache-solr</a:t>
            </a:r>
            <a:endParaRPr lang="en-IN" sz="1200" u="sng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755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4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76847" y="4795064"/>
            <a:ext cx="21528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1200" u="sng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www.edureka.co/apache-solr</a:t>
            </a:r>
            <a:endParaRPr lang="en-IN" sz="1200" u="sng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991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7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Group 4"/>
          <p:cNvGrpSpPr>
            <a:grpSpLocks/>
          </p:cNvGrpSpPr>
          <p:nvPr userDrawn="1"/>
        </p:nvGrpSpPr>
        <p:grpSpPr bwMode="auto">
          <a:xfrm>
            <a:off x="722071" y="2258040"/>
            <a:ext cx="2601913" cy="2371712"/>
            <a:chOff x="684209" y="1762202"/>
            <a:chExt cx="2804581" cy="2175717"/>
          </a:xfrm>
        </p:grpSpPr>
        <p:sp>
          <p:nvSpPr>
            <p:cNvPr id="18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sz="1800" dirty="0">
                <a:solidFill>
                  <a:srgbClr val="262626"/>
                </a:solidFill>
              </a:endParaRPr>
            </a:p>
          </p:txBody>
        </p:sp>
        <p:sp>
          <p:nvSpPr>
            <p:cNvPr id="19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sz="1800" dirty="0">
                <a:solidFill>
                  <a:srgbClr val="262626"/>
                </a:solidFill>
              </a:endParaRPr>
            </a:p>
          </p:txBody>
        </p:sp>
      </p:grpSp>
      <p:sp>
        <p:nvSpPr>
          <p:cNvPr id="10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76847" y="4795064"/>
            <a:ext cx="21528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1200" u="sng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www.edureka.co/apache-solr</a:t>
            </a:r>
            <a:endParaRPr lang="en-IN" sz="1200" u="sng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75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8" descr="edureka logol.jpg"/>
          <p:cNvPicPr>
            <a:picLocks noChangeAspect="1"/>
          </p:cNvPicPr>
          <p:nvPr userDrawn="1"/>
        </p:nvPicPr>
        <p:blipFill rotWithShape="1">
          <a:blip r:embed="rId3" cstate="print"/>
          <a:srcRect b="11556"/>
          <a:stretch/>
        </p:blipFill>
        <p:spPr>
          <a:xfrm>
            <a:off x="7277088" y="209550"/>
            <a:ext cx="1714512" cy="38100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876847" y="4795064"/>
            <a:ext cx="21528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1200" u="sng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www.edureka.co/apache-solr</a:t>
            </a:r>
            <a:endParaRPr lang="en-IN" sz="1200" u="sng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876847" y="4795064"/>
            <a:ext cx="21528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1200" u="sng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www.edureka.co/apache-solr</a:t>
            </a:r>
            <a:endParaRPr lang="en-IN" sz="1200" u="sng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47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1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876847" y="4795064"/>
            <a:ext cx="21528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1200" u="sng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www.edureka.co/apache-solr</a:t>
            </a:r>
            <a:endParaRPr lang="en-IN" sz="1200" u="sng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75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pPr defTabSz="914400"/>
            <a:endParaRPr sz="1800" dirty="0">
              <a:solidFill>
                <a:srgbClr val="262626"/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pic>
        <p:nvPicPr>
          <p:cNvPr id="6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0"/>
          <p:cNvSpPr txBox="1"/>
          <p:nvPr userDrawn="1"/>
        </p:nvSpPr>
        <p:spPr>
          <a:xfrm>
            <a:off x="6952648" y="4767264"/>
            <a:ext cx="21913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www.edureka.co/apache-solr</a:t>
            </a:r>
            <a:endParaRPr lang="en-IN" sz="1200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49506" name="Picture 2" descr="Solr Logo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78269" y="209552"/>
            <a:ext cx="2987461" cy="163713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56185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075" y="123478"/>
            <a:ext cx="1840832" cy="33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7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pPr defTabSz="685766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 defTabSz="685766"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640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77" r:id="rId2"/>
    <p:sldLayoutId id="2147483711" r:id="rId3"/>
    <p:sldLayoutId id="2147483683" r:id="rId4"/>
    <p:sldLayoutId id="2147483715" r:id="rId5"/>
    <p:sldLayoutId id="2147483719" r:id="rId6"/>
    <p:sldLayoutId id="2147483724" r:id="rId7"/>
    <p:sldLayoutId id="2147483725" r:id="rId8"/>
    <p:sldLayoutId id="2147483739" r:id="rId9"/>
    <p:sldLayoutId id="2147483740" r:id="rId10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33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5" indent="-342875" algn="l" defTabSz="914333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5" indent="-285729" algn="l" defTabSz="91433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2" algn="l" defTabSz="91433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6" indent="-228582" algn="l" defTabSz="91433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1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09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3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29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5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83"/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pPr defTabSz="685783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83"/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 defTabSz="685783"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123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35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84" indent="-342884" algn="l" defTabSz="914355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13" indent="-285736" algn="l" defTabSz="914355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4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8" algn="l" defTabSz="914355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7" indent="-228588" algn="l" defTabSz="914355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91435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ales@edureka.co" TargetMode="Externa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://localhost:8983/solr/update?stream.body=%3cadd%3e%3cdoc%3e%3cfieldname=%22id%22%3etestdoc%3c/field%3e%3c/doc%3e%3c/add%3e&amp;commit=true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://wiki.apache.org/lucene-java/PoweredBy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7092" y="1978206"/>
            <a:ext cx="7992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400" b="1" dirty="0">
                <a:latin typeface="Castellar" panose="020A0402060406010301" pitchFamily="18" charset="0"/>
              </a:rPr>
              <a:t>New-Age Search through Apache </a:t>
            </a:r>
            <a:r>
              <a:rPr lang="en-US" sz="2400" b="1" dirty="0" err="1">
                <a:latin typeface="Castellar" panose="020A0402060406010301" pitchFamily="18" charset="0"/>
              </a:rPr>
              <a:t>Solr</a:t>
            </a:r>
            <a:endParaRPr lang="en-US" sz="2400" b="1" dirty="0">
              <a:latin typeface="Castellar" panose="020A0402060406010301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96402" y="2511794"/>
            <a:ext cx="4574268" cy="27699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View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Apache Solr course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details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</a:t>
            </a:r>
            <a:r>
              <a:rPr lang="en-IN" sz="1200" u="sng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www.edureka.co/apache-solr</a:t>
            </a:r>
            <a:endParaRPr lang="en-IN" sz="1200" u="sng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8587" y="3212511"/>
            <a:ext cx="5029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70C0"/>
                </a:solidFill>
              </a:rPr>
              <a:t>        For Queries:</a:t>
            </a:r>
          </a:p>
          <a:p>
            <a:pPr lvl="1"/>
            <a:r>
              <a:rPr lang="en-US" sz="1400" dirty="0" smtClean="0"/>
              <a:t>Post on Twitter @edurekaIN: </a:t>
            </a:r>
            <a:r>
              <a:rPr lang="en-US" sz="1400" dirty="0" smtClean="0">
                <a:solidFill>
                  <a:srgbClr val="00B0F0"/>
                </a:solidFill>
              </a:rPr>
              <a:t>#askEdureka</a:t>
            </a:r>
            <a:endParaRPr lang="en-US" sz="1400" dirty="0">
              <a:solidFill>
                <a:srgbClr val="00B0F0"/>
              </a:solidFill>
            </a:endParaRPr>
          </a:p>
          <a:p>
            <a:pPr lvl="1"/>
            <a:r>
              <a:rPr lang="en-US" sz="1400" dirty="0" smtClean="0"/>
              <a:t>Post on Facebook </a:t>
            </a:r>
            <a:r>
              <a:rPr lang="en-US" sz="1400" dirty="0">
                <a:solidFill>
                  <a:srgbClr val="00B0F0"/>
                </a:solidFill>
              </a:rPr>
              <a:t>/edurekaIN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48436" y="3191963"/>
            <a:ext cx="261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more details please contact us: </a:t>
            </a:r>
          </a:p>
          <a:p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 : 1800 275 9730 (toll free)</a:t>
            </a:r>
          </a:p>
          <a:p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INDIA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+91 88808 62004</a:t>
            </a:r>
          </a:p>
          <a:p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Email Us :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sales@edureka.co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43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6" y="145917"/>
            <a:ext cx="603053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defTabSz="685783">
              <a:defRPr sz="2600">
                <a:solidFill>
                  <a:srgbClr val="262626"/>
                </a:solidFill>
                <a:latin typeface="+mj-lt"/>
              </a:defRPr>
            </a:lvl1pPr>
          </a:lstStyle>
          <a:p>
            <a:r>
              <a:rPr lang="en-US" dirty="0" smtClean="0"/>
              <a:t>Lucene – Searching </a:t>
            </a:r>
            <a:r>
              <a:rPr lang="en-US" dirty="0"/>
              <a:t>In Index</a:t>
            </a:r>
            <a:endParaRPr lang="en-IN" dirty="0"/>
          </a:p>
        </p:txBody>
      </p:sp>
      <p:grpSp>
        <p:nvGrpSpPr>
          <p:cNvPr id="15" name="Group 14"/>
          <p:cNvGrpSpPr/>
          <p:nvPr/>
        </p:nvGrpSpPr>
        <p:grpSpPr>
          <a:xfrm>
            <a:off x="1465283" y="2286735"/>
            <a:ext cx="5740400" cy="1721739"/>
            <a:chOff x="1776820" y="1006119"/>
            <a:chExt cx="5483579" cy="1550785"/>
          </a:xfrm>
        </p:grpSpPr>
        <p:sp>
          <p:nvSpPr>
            <p:cNvPr id="2" name="Rectangle 1"/>
            <p:cNvSpPr/>
            <p:nvPr/>
          </p:nvSpPr>
          <p:spPr>
            <a:xfrm>
              <a:off x="3414105" y="1006867"/>
              <a:ext cx="1322282" cy="47261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QueryParser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3414105" y="2084292"/>
              <a:ext cx="1322282" cy="47261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Analyzer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938117" y="1006867"/>
              <a:ext cx="1322282" cy="47261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IndexSearcher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776820" y="1115109"/>
              <a:ext cx="1237109" cy="249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Expression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9" name="Straight Arrow Connector 8"/>
            <p:cNvCxnSpPr>
              <a:stCxn id="2" idx="3"/>
              <a:endCxn id="6" idx="1"/>
            </p:cNvCxnSpPr>
            <p:nvPr/>
          </p:nvCxnSpPr>
          <p:spPr>
            <a:xfrm>
              <a:off x="4736387" y="1243173"/>
              <a:ext cx="1201730" cy="0"/>
            </a:xfrm>
            <a:prstGeom prst="straightConnector1">
              <a:avLst/>
            </a:prstGeom>
            <a:ln w="25400">
              <a:solidFill>
                <a:srgbClr val="0070C0"/>
              </a:solidFill>
              <a:prstDash val="soli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2801304" y="1243173"/>
              <a:ext cx="612801" cy="0"/>
            </a:xfrm>
            <a:prstGeom prst="straightConnector1">
              <a:avLst/>
            </a:prstGeom>
            <a:ln w="25400">
              <a:solidFill>
                <a:srgbClr val="0070C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2" idx="2"/>
              <a:endCxn id="5" idx="0"/>
            </p:cNvCxnSpPr>
            <p:nvPr/>
          </p:nvCxnSpPr>
          <p:spPr>
            <a:xfrm>
              <a:off x="4075246" y="1479479"/>
              <a:ext cx="0" cy="604813"/>
            </a:xfrm>
            <a:prstGeom prst="straightConnector1">
              <a:avLst/>
            </a:prstGeom>
            <a:ln w="25400">
              <a:solidFill>
                <a:srgbClr val="0070C0"/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4665570" y="1006119"/>
              <a:ext cx="1237109" cy="249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Query object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988842" y="1667184"/>
              <a:ext cx="1237109" cy="249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Text fragments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98836" y="1110972"/>
            <a:ext cx="78732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tx1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Query Parser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translates a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textual expression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from the end into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arbitrarily complex query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searching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536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98836" y="1049847"/>
            <a:ext cx="78017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Clr>
                <a:schemeClr val="tx1"/>
              </a:buClr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an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open source enterprise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search server / web application</a:t>
            </a:r>
          </a:p>
          <a:p>
            <a:pPr marL="171450" indent="-171450">
              <a:lnSpc>
                <a:spcPct val="20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 Uses the 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Lucene </a:t>
            </a:r>
            <a:r>
              <a:rPr lang="en-IN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Search Library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extends it</a:t>
            </a:r>
          </a:p>
          <a:p>
            <a:pPr marL="171450" indent="-171450">
              <a:lnSpc>
                <a:spcPct val="20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 exposes lucene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 API’s as RESTful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services</a:t>
            </a:r>
          </a:p>
          <a:p>
            <a:pPr marL="171450" indent="-171450">
              <a:lnSpc>
                <a:spcPct val="20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put documents in it (called "indexing") via XML, JSON, CSV or binary over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</a:t>
            </a:r>
          </a:p>
          <a:p>
            <a:pPr marL="171450" indent="-171450">
              <a:lnSpc>
                <a:spcPct val="20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query it via HTTP GET and receive XML, JSON, CSV or binary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results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836" y="145917"/>
            <a:ext cx="4656049" cy="49244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defTabSz="914355">
              <a:spcBef>
                <a:spcPct val="0"/>
              </a:spcBef>
              <a:buNone/>
              <a:defRPr sz="260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</a:t>
            </a:r>
            <a:r>
              <a:rPr lang="en-US" dirty="0" err="1" smtClean="0"/>
              <a:t>Solr</a:t>
            </a:r>
            <a:r>
              <a:rPr lang="en-US" dirty="0" smtClean="0"/>
              <a:t> </a:t>
            </a:r>
            <a:r>
              <a:rPr lang="en-US" dirty="0"/>
              <a:t>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960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692677576"/>
              </p:ext>
            </p:extLst>
          </p:nvPr>
        </p:nvGraphicFramePr>
        <p:xfrm>
          <a:off x="619873" y="991022"/>
          <a:ext cx="8205628" cy="33586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98836" y="145917"/>
            <a:ext cx="5830514" cy="49244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defTabSz="914355">
              <a:spcBef>
                <a:spcPct val="0"/>
              </a:spcBef>
              <a:buNone/>
              <a:defRPr sz="260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Solr: </a:t>
            </a:r>
            <a:r>
              <a:rPr lang="en-US" dirty="0"/>
              <a:t>Key Features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264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629" y="947777"/>
            <a:ext cx="6560742" cy="386438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98836" y="145917"/>
            <a:ext cx="5830514" cy="49244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defTabSz="914355">
              <a:spcBef>
                <a:spcPct val="0"/>
              </a:spcBef>
              <a:buNone/>
              <a:defRPr sz="260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Solr: </a:t>
            </a:r>
            <a:r>
              <a:rPr lang="en-US" dirty="0"/>
              <a:t>Architecture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827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17" y="721792"/>
            <a:ext cx="1341395" cy="132276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92351" y="1694836"/>
            <a:ext cx="1064776" cy="52304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Request Handler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939713" y="2614501"/>
            <a:ext cx="1130158" cy="4856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Query Parser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1090841" y="2529408"/>
            <a:ext cx="1342703" cy="574038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Response Writer 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2192448"/>
              </p:ext>
            </p:extLst>
          </p:nvPr>
        </p:nvGraphicFramePr>
        <p:xfrm>
          <a:off x="6351379" y="3656476"/>
          <a:ext cx="873830" cy="1105703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51254"/>
                <a:gridCol w="622576"/>
              </a:tblGrid>
              <a:tr h="340100">
                <a:tc>
                  <a:txBody>
                    <a:bodyPr/>
                    <a:lstStyle/>
                    <a:p>
                      <a:endParaRPr lang="en-IN" sz="12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2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solidFill>
                      <a:srgbClr val="4F81BD"/>
                    </a:solidFill>
                  </a:tcPr>
                </a:tc>
              </a:tr>
              <a:tr h="765603">
                <a:tc>
                  <a:txBody>
                    <a:bodyPr/>
                    <a:lstStyle/>
                    <a:p>
                      <a:endParaRPr lang="en-IN" sz="12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solidFill>
                      <a:srgbClr val="E9EDF4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  <a:p>
                      <a:r>
                        <a:rPr lang="en-US" sz="1200" dirty="0" smtClean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Index</a:t>
                      </a:r>
                      <a:endParaRPr lang="en-IN" sz="12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solidFill>
                      <a:srgbClr val="E9EDF4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  <p:cxnSp>
        <p:nvCxnSpPr>
          <p:cNvPr id="9" name="Straight Arrow Connector 8"/>
          <p:cNvCxnSpPr>
            <a:stCxn id="2" idx="3"/>
            <a:endCxn id="3" idx="1"/>
          </p:cNvCxnSpPr>
          <p:nvPr/>
        </p:nvCxnSpPr>
        <p:spPr>
          <a:xfrm>
            <a:off x="2181112" y="1383175"/>
            <a:ext cx="711239" cy="573185"/>
          </a:xfrm>
          <a:prstGeom prst="straightConnector1">
            <a:avLst/>
          </a:prstGeom>
          <a:ln w="25400">
            <a:solidFill>
              <a:srgbClr val="0070C0"/>
            </a:solidFill>
            <a:headEnd w="lg" len="med"/>
            <a:tailEnd type="triangle" w="lg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3" idx="3"/>
            <a:endCxn id="5" idx="1"/>
          </p:cNvCxnSpPr>
          <p:nvPr/>
        </p:nvCxnSpPr>
        <p:spPr>
          <a:xfrm>
            <a:off x="3957127" y="1956360"/>
            <a:ext cx="982586" cy="900985"/>
          </a:xfrm>
          <a:prstGeom prst="straightConnector1">
            <a:avLst/>
          </a:prstGeom>
          <a:ln w="25400">
            <a:solidFill>
              <a:srgbClr val="0070C0"/>
            </a:solidFill>
            <a:headEnd w="lg" len="med"/>
            <a:tailEnd type="triangle" w="lg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3"/>
            <a:endCxn id="7" idx="0"/>
          </p:cNvCxnSpPr>
          <p:nvPr/>
        </p:nvCxnSpPr>
        <p:spPr>
          <a:xfrm>
            <a:off x="6069871" y="2857345"/>
            <a:ext cx="718423" cy="799131"/>
          </a:xfrm>
          <a:prstGeom prst="straightConnector1">
            <a:avLst/>
          </a:prstGeom>
          <a:ln w="25400">
            <a:solidFill>
              <a:srgbClr val="0070C0"/>
            </a:solidFill>
            <a:headEnd w="lg" len="med"/>
            <a:tailEnd type="triangle" w="lg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1762193" y="2031825"/>
            <a:ext cx="1" cy="497583"/>
          </a:xfrm>
          <a:prstGeom prst="straightConnector1">
            <a:avLst/>
          </a:prstGeom>
          <a:ln w="25400">
            <a:solidFill>
              <a:srgbClr val="0070C0"/>
            </a:solidFill>
            <a:headEnd w="lg" len="med"/>
            <a:tailEnd type="triangle" w="lg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7" idx="1"/>
            <a:endCxn id="6" idx="4"/>
          </p:cNvCxnSpPr>
          <p:nvPr/>
        </p:nvCxnSpPr>
        <p:spPr>
          <a:xfrm rot="10800000">
            <a:off x="1762193" y="3103447"/>
            <a:ext cx="4589186" cy="1105881"/>
          </a:xfrm>
          <a:prstGeom prst="curvedConnector2">
            <a:avLst/>
          </a:prstGeom>
          <a:ln w="25400">
            <a:solidFill>
              <a:srgbClr val="0070C0"/>
            </a:solidFill>
            <a:headEnd w="lg" len="med"/>
            <a:tailEnd type="triangle" w="lg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034282" y="1152342"/>
            <a:ext cx="5948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</a:t>
            </a:r>
            <a:r>
              <a:rPr lang="en-US" sz="1000" b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en-US" sz="10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sz="1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selects a RequestHandler for a query using/select(by default, the DisMaxRequestHandler is used)</a:t>
            </a:r>
            <a:endParaRPr lang="en-IN" sz="1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181172" y="1999632"/>
            <a:ext cx="30337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defType : </a:t>
            </a:r>
            <a:r>
              <a:rPr lang="en-US" sz="1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selects a query parser for the query</a:t>
            </a:r>
          </a:p>
          <a:p>
            <a:pPr lvl="1"/>
            <a:r>
              <a:rPr lang="en-US" sz="1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(by default, uses whatever has been configured for the RequestHandler)</a:t>
            </a:r>
            <a:endParaRPr lang="en-IN" sz="1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510629" y="2943537"/>
            <a:ext cx="21600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</a:t>
            </a:r>
            <a:r>
              <a:rPr lang="en-US" sz="10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f: </a:t>
            </a:r>
            <a:r>
              <a:rPr lang="en-US" sz="1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selects which fields to query</a:t>
            </a:r>
            <a:r>
              <a:rPr lang="en-IN" sz="1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IN" sz="1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IN" sz="1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the index(by default, all fields are required)</a:t>
            </a:r>
            <a:endParaRPr lang="en-US" sz="1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21140" y="2574205"/>
            <a:ext cx="19418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wt: </a:t>
            </a:r>
            <a:r>
              <a:rPr lang="en-US" sz="1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selects a response writer for formatting the query response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181112" y="3218965"/>
            <a:ext cx="31203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fq: </a:t>
            </a:r>
            <a:r>
              <a:rPr lang="en-US" sz="1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filters query by applying an additional query to the initial query’s results, caches the results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594829" y="3932432"/>
            <a:ext cx="107878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Rows: </a:t>
            </a:r>
            <a:r>
              <a:rPr lang="en-US" sz="1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specifies the number of rows to be displayed at one time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448420" y="4127430"/>
            <a:ext cx="137056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Start: </a:t>
            </a:r>
            <a:r>
              <a:rPr lang="en-US" sz="9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specifies an offset(by default 0) into the query results where the returned response should begin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8836" y="145917"/>
            <a:ext cx="5830514" cy="49244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defTabSz="914355">
              <a:spcBef>
                <a:spcPct val="0"/>
              </a:spcBef>
              <a:buNone/>
              <a:defRPr sz="260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Solr: </a:t>
            </a:r>
            <a:r>
              <a:rPr lang="en-US" dirty="0"/>
              <a:t>Search Process</a:t>
            </a:r>
          </a:p>
        </p:txBody>
      </p:sp>
    </p:spTree>
    <p:extLst>
      <p:ext uri="{BB962C8B-B14F-4D97-AF65-F5344CB8AC3E}">
        <p14:creationId xmlns:p14="http://schemas.microsoft.com/office/powerpoint/2010/main" val="29812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674016" y="1548321"/>
            <a:ext cx="7938145" cy="47369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98835" y="98783"/>
            <a:ext cx="73953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defTabSz="685783">
              <a:defRPr sz="2600">
                <a:solidFill>
                  <a:srgbClr val="262626"/>
                </a:solidFill>
                <a:latin typeface="+mj-lt"/>
              </a:defRPr>
            </a:lvl1pPr>
          </a:lstStyle>
          <a:p>
            <a:r>
              <a:rPr lang="en-IN" dirty="0"/>
              <a:t>Near Real-Time Search</a:t>
            </a:r>
          </a:p>
        </p:txBody>
      </p:sp>
      <p:sp>
        <p:nvSpPr>
          <p:cNvPr id="6" name="Rectangle 5"/>
          <p:cNvSpPr/>
          <p:nvPr/>
        </p:nvSpPr>
        <p:spPr>
          <a:xfrm>
            <a:off x="398835" y="971817"/>
            <a:ext cx="80852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Symbol" panose="05050102010706020507" pitchFamily="18" charset="2"/>
              <a:buChar char="®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Near Real Time (NRT) search means that documents are available for search almost immediately after being indexed: additions and updates to documents are seen in 'near' real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time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74016" y="1560347"/>
            <a:ext cx="80457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http://localhost:8983/solr/update?stream.body=&lt;add&gt;&lt;doc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&gt;&lt;fieldname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="id"&gt;testdoc&lt;/field&gt;&lt;/doc&gt;&lt;/add&gt;&amp;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commit=true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78" y="2275740"/>
            <a:ext cx="2085975" cy="6667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839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5" y="98783"/>
            <a:ext cx="73953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defTabSz="685783">
              <a:defRPr sz="2600">
                <a:solidFill>
                  <a:srgbClr val="262626"/>
                </a:solidFill>
                <a:latin typeface="+mj-lt"/>
              </a:defRPr>
            </a:lvl1pPr>
          </a:lstStyle>
          <a:p>
            <a:r>
              <a:rPr lang="en-IN" dirty="0"/>
              <a:t>Real-Time Get</a:t>
            </a:r>
          </a:p>
        </p:txBody>
      </p:sp>
      <p:sp>
        <p:nvSpPr>
          <p:cNvPr id="6" name="Rectangle 5"/>
          <p:cNvSpPr/>
          <p:nvPr/>
        </p:nvSpPr>
        <p:spPr>
          <a:xfrm>
            <a:off x="398834" y="821871"/>
            <a:ext cx="80852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Symbol" panose="05050102010706020507" pitchFamily="18" charset="2"/>
              <a:buChar char="®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IN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realtime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get feature allows retrieval (by unique-key) of the latest version of any documents without the associated cost of reopening a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searcher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is primarily useful when using Solr as a NoSQL data store and not just a search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index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704" y="1840387"/>
            <a:ext cx="5206592" cy="292957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2568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98835" y="1150643"/>
            <a:ext cx="835474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Symbol" panose="05050102010706020507" pitchFamily="18" charset="2"/>
              <a:buChar char="®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Apache Solr includes the ability to </a:t>
            </a:r>
            <a:r>
              <a:rPr lang="en-IN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set up a cluster of Solr servers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that combines fault tolerance and high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availability called 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SolrCloud</a:t>
            </a:r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sz="1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SolrCloud is flexible distributed search and indexing, without a master node to allocate nodes, shards and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replicas</a:t>
            </a:r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 uses </a:t>
            </a:r>
            <a:r>
              <a:rPr lang="en-IN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ZooKeeper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manage these locations, depending on configuration files and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schemas</a:t>
            </a:r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Documents can be sent to any server and ZooKeeper will figure it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835" y="150153"/>
            <a:ext cx="7395335" cy="49244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defTabSz="914355">
              <a:spcBef>
                <a:spcPct val="0"/>
              </a:spcBef>
              <a:buNone/>
              <a:defRPr sz="260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 err="1" smtClean="0"/>
              <a:t>SolrCloud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074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5" y="139879"/>
            <a:ext cx="8471788" cy="49244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defTabSz="914355">
              <a:spcBef>
                <a:spcPct val="0"/>
              </a:spcBef>
              <a:buNone/>
              <a:defRPr sz="260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Architecture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588" y="902203"/>
            <a:ext cx="6582459" cy="3864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03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8836" y="145917"/>
            <a:ext cx="61905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defTabSz="685783">
              <a:defRPr sz="2600">
                <a:solidFill>
                  <a:srgbClr val="262626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dirty="0" smtClean="0"/>
              <a:t>Leveraging </a:t>
            </a:r>
            <a:r>
              <a:rPr lang="en-US" dirty="0" err="1" smtClean="0"/>
              <a:t>Solr</a:t>
            </a:r>
            <a:r>
              <a:rPr lang="en-US" dirty="0" smtClean="0"/>
              <a:t> Capabilities with Hadoop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398837" y="946928"/>
            <a:ext cx="84241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>
              <a:lnSpc>
                <a:spcPct val="15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Solr provides us fast, efficient,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powerful full-text search and near real-time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indexing and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SolrCloud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flexible distributed search and indexing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will do things like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automatic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fail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 etc.</a:t>
            </a:r>
          </a:p>
          <a:p>
            <a:pPr marL="180975" indent="-180975">
              <a:lnSpc>
                <a:spcPct val="15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Hence its very suitable as NoSQL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replacement for traditional databases in many situations, especially when the size of the data exceeds what is reasonable with a typical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RDBMS</a:t>
            </a:r>
          </a:p>
          <a:p>
            <a:pPr marL="180975" indent="-180975">
              <a:lnSpc>
                <a:spcPct val="15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We can do scalable indexing using Hadoop MapReduce or PIG job and then load the indexed data in Solr</a:t>
            </a:r>
          </a:p>
          <a:p>
            <a:pPr marL="180975" indent="-180975">
              <a:lnSpc>
                <a:spcPct val="15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all the major Hadoop distribution like Cloudera, Hortonworks, MapR you can integrate Solr easily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214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69728" y="154425"/>
            <a:ext cx="5497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sz="2600" dirty="0" smtClean="0">
                <a:solidFill>
                  <a:srgbClr val="262626"/>
                </a:solidFill>
              </a:rPr>
              <a:t>Objectives</a:t>
            </a:r>
            <a:endParaRPr lang="en-IN" sz="2600" dirty="0">
              <a:solidFill>
                <a:srgbClr val="262626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79198" y="818924"/>
            <a:ext cx="7092855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the end of this module, you will be able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understand:</a:t>
            </a:r>
            <a:b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need for search engine for enterprise grade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applications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objectives &amp; challenges of search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engine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is Indexing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&amp; Searching Handled in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Lucene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 and its Architecture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Near Real Time Search with </a:t>
            </a:r>
            <a:r>
              <a:rPr lang="en-IN" sz="12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IN" sz="12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SolrCloud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Leveraging Solr Capabilities with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Hadoop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with YARN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About job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opportunity for Solr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Developers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87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023" y="825940"/>
            <a:ext cx="1152356" cy="1205425"/>
          </a:xfrm>
          <a:prstGeom prst="rect">
            <a:avLst/>
          </a:prstGeom>
        </p:spPr>
      </p:pic>
      <p:cxnSp>
        <p:nvCxnSpPr>
          <p:cNvPr id="78" name="Straight Arrow Connector 77"/>
          <p:cNvCxnSpPr/>
          <p:nvPr/>
        </p:nvCxnSpPr>
        <p:spPr>
          <a:xfrm flipV="1">
            <a:off x="1473547" y="2958078"/>
            <a:ext cx="962677" cy="13191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/>
          <p:cNvGrpSpPr/>
          <p:nvPr/>
        </p:nvGrpSpPr>
        <p:grpSpPr>
          <a:xfrm>
            <a:off x="734961" y="2306346"/>
            <a:ext cx="4874346" cy="1397869"/>
            <a:chOff x="24842" y="1148753"/>
            <a:chExt cx="4874346" cy="1397869"/>
          </a:xfrm>
        </p:grpSpPr>
        <p:grpSp>
          <p:nvGrpSpPr>
            <p:cNvPr id="16" name="Group 15"/>
            <p:cNvGrpSpPr/>
            <p:nvPr/>
          </p:nvGrpSpPr>
          <p:grpSpPr>
            <a:xfrm>
              <a:off x="24842" y="1279229"/>
              <a:ext cx="747892" cy="1107980"/>
              <a:chOff x="355582" y="1298685"/>
              <a:chExt cx="747892" cy="1107980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355582" y="1298685"/>
                <a:ext cx="747892" cy="1107980"/>
                <a:chOff x="277760" y="1648880"/>
                <a:chExt cx="747892" cy="1107980"/>
              </a:xfrm>
            </p:grpSpPr>
            <p:sp>
              <p:nvSpPr>
                <p:cNvPr id="13" name="Rectangle 12"/>
                <p:cNvSpPr/>
                <p:nvPr/>
              </p:nvSpPr>
              <p:spPr>
                <a:xfrm>
                  <a:off x="277760" y="1648880"/>
                  <a:ext cx="643299" cy="1107980"/>
                </a:xfrm>
                <a:prstGeom prst="rect">
                  <a:avLst/>
                </a:prstGeom>
                <a:solidFill>
                  <a:schemeClr val="tx1">
                    <a:lumMod val="10000"/>
                    <a:lumOff val="90000"/>
                  </a:schemeClr>
                </a:solidFill>
                <a:ln>
                  <a:solidFill>
                    <a:schemeClr val="tx1">
                      <a:lumMod val="25000"/>
                      <a:lumOff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800"/>
                </a:p>
              </p:txBody>
            </p:sp>
            <p:grpSp>
              <p:nvGrpSpPr>
                <p:cNvPr id="12" name="Group 11"/>
                <p:cNvGrpSpPr/>
                <p:nvPr/>
              </p:nvGrpSpPr>
              <p:grpSpPr>
                <a:xfrm>
                  <a:off x="320726" y="1835068"/>
                  <a:ext cx="704926" cy="758940"/>
                  <a:chOff x="486096" y="1971256"/>
                  <a:chExt cx="704926" cy="758940"/>
                </a:xfrm>
              </p:grpSpPr>
              <p:grpSp>
                <p:nvGrpSpPr>
                  <p:cNvPr id="5" name="Group 4"/>
                  <p:cNvGrpSpPr/>
                  <p:nvPr/>
                </p:nvGrpSpPr>
                <p:grpSpPr>
                  <a:xfrm>
                    <a:off x="486096" y="1971256"/>
                    <a:ext cx="421774" cy="371285"/>
                    <a:chOff x="486096" y="1971256"/>
                    <a:chExt cx="421774" cy="371285"/>
                  </a:xfrm>
                </p:grpSpPr>
                <p:sp>
                  <p:nvSpPr>
                    <p:cNvPr id="3" name="Folded Corner 2"/>
                    <p:cNvSpPr/>
                    <p:nvPr/>
                  </p:nvSpPr>
                  <p:spPr>
                    <a:xfrm rot="10800000" flipH="1">
                      <a:off x="506384" y="1971256"/>
                      <a:ext cx="301268" cy="371285"/>
                    </a:xfrm>
                    <a:prstGeom prst="foldedCorner">
                      <a:avLst>
                        <a:gd name="adj" fmla="val 30000"/>
                      </a:avLst>
                    </a:prstGeom>
                    <a:solidFill>
                      <a:srgbClr val="FA412E"/>
                    </a:solidFill>
                    <a:ln w="95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800"/>
                    </a:p>
                  </p:txBody>
                </p:sp>
                <p:sp>
                  <p:nvSpPr>
                    <p:cNvPr id="4" name="TextBox 3"/>
                    <p:cNvSpPr txBox="1"/>
                    <p:nvPr/>
                  </p:nvSpPr>
                  <p:spPr>
                    <a:xfrm>
                      <a:off x="486096" y="1992089"/>
                      <a:ext cx="421774" cy="21544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800" dirty="0" smtClean="0">
                          <a:solidFill>
                            <a:schemeClr val="bg1"/>
                          </a:solidFill>
                        </a:rPr>
                        <a:t>PDF</a:t>
                      </a:r>
                      <a:endParaRPr lang="en-US" sz="800" dirty="0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6" name="Group 5"/>
                  <p:cNvGrpSpPr/>
                  <p:nvPr/>
                </p:nvGrpSpPr>
                <p:grpSpPr>
                  <a:xfrm>
                    <a:off x="587427" y="2148778"/>
                    <a:ext cx="421774" cy="371285"/>
                    <a:chOff x="368554" y="1844787"/>
                    <a:chExt cx="421774" cy="371285"/>
                  </a:xfrm>
                </p:grpSpPr>
                <p:sp>
                  <p:nvSpPr>
                    <p:cNvPr id="7" name="Folded Corner 6"/>
                    <p:cNvSpPr/>
                    <p:nvPr/>
                  </p:nvSpPr>
                  <p:spPr>
                    <a:xfrm rot="10800000" flipH="1">
                      <a:off x="417285" y="1844787"/>
                      <a:ext cx="301268" cy="371285"/>
                    </a:xfrm>
                    <a:prstGeom prst="foldedCorner">
                      <a:avLst>
                        <a:gd name="adj" fmla="val 30000"/>
                      </a:avLst>
                    </a:prstGeom>
                    <a:solidFill>
                      <a:srgbClr val="0070C0"/>
                    </a:solidFill>
                    <a:ln w="95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800"/>
                    </a:p>
                  </p:txBody>
                </p:sp>
                <p:sp>
                  <p:nvSpPr>
                    <p:cNvPr id="8" name="TextBox 7"/>
                    <p:cNvSpPr txBox="1"/>
                    <p:nvPr/>
                  </p:nvSpPr>
                  <p:spPr>
                    <a:xfrm>
                      <a:off x="368554" y="1874612"/>
                      <a:ext cx="421774" cy="21544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800" dirty="0" smtClean="0">
                          <a:solidFill>
                            <a:schemeClr val="bg1"/>
                          </a:solidFill>
                        </a:rPr>
                        <a:t>Word</a:t>
                      </a:r>
                      <a:endParaRPr lang="en-US" sz="800" dirty="0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9" name="Group 8"/>
                  <p:cNvGrpSpPr/>
                  <p:nvPr/>
                </p:nvGrpSpPr>
                <p:grpSpPr>
                  <a:xfrm>
                    <a:off x="694762" y="2358911"/>
                    <a:ext cx="496260" cy="371285"/>
                    <a:chOff x="305651" y="1671892"/>
                    <a:chExt cx="496260" cy="371285"/>
                  </a:xfrm>
                </p:grpSpPr>
                <p:sp>
                  <p:nvSpPr>
                    <p:cNvPr id="10" name="Folded Corner 9"/>
                    <p:cNvSpPr/>
                    <p:nvPr/>
                  </p:nvSpPr>
                  <p:spPr>
                    <a:xfrm rot="10800000" flipH="1">
                      <a:off x="350233" y="1671892"/>
                      <a:ext cx="301268" cy="371285"/>
                    </a:xfrm>
                    <a:prstGeom prst="foldedCorner">
                      <a:avLst>
                        <a:gd name="adj" fmla="val 30000"/>
                      </a:avLst>
                    </a:prstGeom>
                    <a:solidFill>
                      <a:schemeClr val="accent3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800"/>
                    </a:p>
                  </p:txBody>
                </p:sp>
                <p:sp>
                  <p:nvSpPr>
                    <p:cNvPr id="11" name="TextBox 10"/>
                    <p:cNvSpPr txBox="1"/>
                    <p:nvPr/>
                  </p:nvSpPr>
                  <p:spPr>
                    <a:xfrm>
                      <a:off x="305651" y="1710036"/>
                      <a:ext cx="496260" cy="21544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800" dirty="0" smtClean="0">
                          <a:solidFill>
                            <a:schemeClr val="bg1"/>
                          </a:solidFill>
                        </a:rPr>
                        <a:t>HTML</a:t>
                      </a:r>
                      <a:endParaRPr lang="en-US" sz="800" dirty="0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15" name="TextBox 14"/>
              <p:cNvSpPr txBox="1"/>
              <p:nvPr/>
            </p:nvSpPr>
            <p:spPr>
              <a:xfrm rot="5400000" flipH="1">
                <a:off x="679774" y="1954354"/>
                <a:ext cx="80658" cy="7155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/>
                  <a:t>. . .</a:t>
                </a:r>
                <a:endParaRPr lang="en-US" b="1" dirty="0"/>
              </a:p>
            </p:txBody>
          </p:sp>
        </p:grpSp>
        <p:cxnSp>
          <p:nvCxnSpPr>
            <p:cNvPr id="18" name="Straight Arrow Connector 17"/>
            <p:cNvCxnSpPr/>
            <p:nvPr/>
          </p:nvCxnSpPr>
          <p:spPr>
            <a:xfrm>
              <a:off x="2091447" y="1969850"/>
              <a:ext cx="914400" cy="0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2091447" y="2546622"/>
              <a:ext cx="914400" cy="0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/>
            <p:cNvSpPr/>
            <p:nvPr/>
          </p:nvSpPr>
          <p:spPr>
            <a:xfrm>
              <a:off x="3200400" y="1408201"/>
              <a:ext cx="1260056" cy="31626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Raw Files</a:t>
              </a:r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907926" y="1148753"/>
              <a:ext cx="2991262" cy="1238456"/>
              <a:chOff x="1907926" y="1100113"/>
              <a:chExt cx="2991262" cy="1238456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1907926" y="1100113"/>
                <a:ext cx="2991262" cy="1238456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42" name="Folded Corner 41"/>
              <p:cNvSpPr/>
              <p:nvPr/>
            </p:nvSpPr>
            <p:spPr>
              <a:xfrm rot="10800000" flipH="1">
                <a:off x="1988671" y="1175383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olded Corner 42"/>
              <p:cNvSpPr/>
              <p:nvPr/>
            </p:nvSpPr>
            <p:spPr>
              <a:xfrm rot="10800000" flipH="1">
                <a:off x="1988671" y="1550304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olded Corner 43"/>
              <p:cNvSpPr/>
              <p:nvPr/>
            </p:nvSpPr>
            <p:spPr>
              <a:xfrm rot="10800000" flipH="1">
                <a:off x="1988670" y="1962839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Folded Corner 44"/>
              <p:cNvSpPr/>
              <p:nvPr/>
            </p:nvSpPr>
            <p:spPr>
              <a:xfrm rot="10800000" flipH="1">
                <a:off x="2481540" y="1173358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Folded Corner 45"/>
              <p:cNvSpPr/>
              <p:nvPr/>
            </p:nvSpPr>
            <p:spPr>
              <a:xfrm rot="10800000" flipH="1">
                <a:off x="2481540" y="1548279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Folded Corner 46"/>
              <p:cNvSpPr/>
              <p:nvPr/>
            </p:nvSpPr>
            <p:spPr>
              <a:xfrm rot="10800000" flipH="1">
                <a:off x="2481539" y="1960814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Folded Corner 47"/>
              <p:cNvSpPr/>
              <p:nvPr/>
            </p:nvSpPr>
            <p:spPr>
              <a:xfrm rot="10800000" flipH="1">
                <a:off x="2961437" y="1173358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olded Corner 48"/>
              <p:cNvSpPr/>
              <p:nvPr/>
            </p:nvSpPr>
            <p:spPr>
              <a:xfrm rot="10800000" flipH="1">
                <a:off x="2961437" y="1548279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Folded Corner 49"/>
              <p:cNvSpPr/>
              <p:nvPr/>
            </p:nvSpPr>
            <p:spPr>
              <a:xfrm rot="10800000" flipH="1">
                <a:off x="2961436" y="1960814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3504888" y="1236080"/>
              <a:ext cx="1247087" cy="1063801"/>
              <a:chOff x="2141070" y="1374398"/>
              <a:chExt cx="1247087" cy="1063801"/>
            </a:xfrm>
          </p:grpSpPr>
          <p:sp>
            <p:nvSpPr>
              <p:cNvPr id="51" name="Folded Corner 50"/>
              <p:cNvSpPr/>
              <p:nvPr/>
            </p:nvSpPr>
            <p:spPr>
              <a:xfrm rot="10800000" flipH="1">
                <a:off x="2141071" y="1376423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olded Corner 51"/>
              <p:cNvSpPr/>
              <p:nvPr/>
            </p:nvSpPr>
            <p:spPr>
              <a:xfrm rot="10800000" flipH="1">
                <a:off x="2141071" y="1751344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Folded Corner 52"/>
              <p:cNvSpPr/>
              <p:nvPr/>
            </p:nvSpPr>
            <p:spPr>
              <a:xfrm rot="10800000" flipH="1">
                <a:off x="2141070" y="2163879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olded Corner 53"/>
              <p:cNvSpPr/>
              <p:nvPr/>
            </p:nvSpPr>
            <p:spPr>
              <a:xfrm rot="10800000" flipH="1">
                <a:off x="2633940" y="1374398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olded Corner 54"/>
              <p:cNvSpPr/>
              <p:nvPr/>
            </p:nvSpPr>
            <p:spPr>
              <a:xfrm rot="10800000" flipH="1">
                <a:off x="2633940" y="1749319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olded Corner 55"/>
              <p:cNvSpPr/>
              <p:nvPr/>
            </p:nvSpPr>
            <p:spPr>
              <a:xfrm rot="10800000" flipH="1">
                <a:off x="2633939" y="2161854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olded Corner 56"/>
              <p:cNvSpPr/>
              <p:nvPr/>
            </p:nvSpPr>
            <p:spPr>
              <a:xfrm rot="10800000" flipH="1">
                <a:off x="3113837" y="1374398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Folded Corner 57"/>
              <p:cNvSpPr/>
              <p:nvPr/>
            </p:nvSpPr>
            <p:spPr>
              <a:xfrm rot="10800000" flipH="1">
                <a:off x="3113837" y="1749319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Folded Corner 58"/>
              <p:cNvSpPr/>
              <p:nvPr/>
            </p:nvSpPr>
            <p:spPr>
              <a:xfrm rot="10800000" flipH="1">
                <a:off x="3113836" y="2161854"/>
                <a:ext cx="274320" cy="274320"/>
              </a:xfrm>
              <a:prstGeom prst="foldedCorner">
                <a:avLst>
                  <a:gd name="adj" fmla="val 30000"/>
                </a:avLst>
              </a:prstGeom>
              <a:solidFill>
                <a:schemeClr val="bg1"/>
              </a:solidFill>
              <a:ln w="1270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1" name="Curved Down Arrow 70"/>
          <p:cNvSpPr/>
          <p:nvPr/>
        </p:nvSpPr>
        <p:spPr>
          <a:xfrm flipV="1">
            <a:off x="3393922" y="4054357"/>
            <a:ext cx="1737360" cy="591892"/>
          </a:xfrm>
          <a:prstGeom prst="curved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3" name="Straight Connector 72"/>
          <p:cNvCxnSpPr>
            <a:stCxn id="21" idx="0"/>
            <a:endCxn id="21" idx="2"/>
          </p:cNvCxnSpPr>
          <p:nvPr/>
        </p:nvCxnSpPr>
        <p:spPr>
          <a:xfrm>
            <a:off x="4113676" y="2306346"/>
            <a:ext cx="0" cy="1238456"/>
          </a:xfrm>
          <a:prstGeom prst="line">
            <a:avLst/>
          </a:prstGeom>
          <a:ln w="1905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664282" y="2908606"/>
            <a:ext cx="914400" cy="0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Group 85"/>
          <p:cNvGrpSpPr/>
          <p:nvPr/>
        </p:nvGrpSpPr>
        <p:grpSpPr>
          <a:xfrm>
            <a:off x="6608718" y="2523979"/>
            <a:ext cx="385676" cy="1234440"/>
            <a:chOff x="7077125" y="2558375"/>
            <a:chExt cx="385676" cy="1234440"/>
          </a:xfrm>
        </p:grpSpPr>
        <p:sp>
          <p:nvSpPr>
            <p:cNvPr id="84" name="Rectangle 83"/>
            <p:cNvSpPr/>
            <p:nvPr/>
          </p:nvSpPr>
          <p:spPr>
            <a:xfrm>
              <a:off x="7077125" y="2558375"/>
              <a:ext cx="385676" cy="1234440"/>
            </a:xfrm>
            <a:prstGeom prst="rect">
              <a:avLst/>
            </a:prstGeom>
            <a:solidFill>
              <a:srgbClr val="FFB482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6853" y="2577833"/>
              <a:ext cx="374904" cy="392423"/>
            </a:xfrm>
            <a:prstGeom prst="rect">
              <a:avLst/>
            </a:prstGeom>
          </p:spPr>
        </p:pic>
      </p:grpSp>
      <p:grpSp>
        <p:nvGrpSpPr>
          <p:cNvPr id="87" name="Group 86"/>
          <p:cNvGrpSpPr/>
          <p:nvPr/>
        </p:nvGrpSpPr>
        <p:grpSpPr>
          <a:xfrm>
            <a:off x="7177977" y="2538332"/>
            <a:ext cx="385676" cy="1234440"/>
            <a:chOff x="7077125" y="2558375"/>
            <a:chExt cx="385676" cy="1234440"/>
          </a:xfrm>
        </p:grpSpPr>
        <p:sp>
          <p:nvSpPr>
            <p:cNvPr id="88" name="Rectangle 87"/>
            <p:cNvSpPr/>
            <p:nvPr/>
          </p:nvSpPr>
          <p:spPr>
            <a:xfrm>
              <a:off x="7077125" y="2558375"/>
              <a:ext cx="385676" cy="1234440"/>
            </a:xfrm>
            <a:prstGeom prst="rect">
              <a:avLst/>
            </a:prstGeom>
            <a:solidFill>
              <a:srgbClr val="FFB482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9" name="Picture 8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6853" y="2577833"/>
              <a:ext cx="374904" cy="392423"/>
            </a:xfrm>
            <a:prstGeom prst="rect">
              <a:avLst/>
            </a:prstGeom>
          </p:spPr>
        </p:pic>
      </p:grpSp>
      <p:grpSp>
        <p:nvGrpSpPr>
          <p:cNvPr id="90" name="Group 89"/>
          <p:cNvGrpSpPr/>
          <p:nvPr/>
        </p:nvGrpSpPr>
        <p:grpSpPr>
          <a:xfrm>
            <a:off x="7718672" y="2523979"/>
            <a:ext cx="385676" cy="1234440"/>
            <a:chOff x="7077125" y="2558375"/>
            <a:chExt cx="385676" cy="1234440"/>
          </a:xfrm>
        </p:grpSpPr>
        <p:sp>
          <p:nvSpPr>
            <p:cNvPr id="91" name="Rectangle 90"/>
            <p:cNvSpPr/>
            <p:nvPr/>
          </p:nvSpPr>
          <p:spPr>
            <a:xfrm>
              <a:off x="7077125" y="2558375"/>
              <a:ext cx="385676" cy="1234440"/>
            </a:xfrm>
            <a:prstGeom prst="rect">
              <a:avLst/>
            </a:prstGeom>
            <a:solidFill>
              <a:srgbClr val="FFB482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2" name="Picture 9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6853" y="2577833"/>
              <a:ext cx="374904" cy="392423"/>
            </a:xfrm>
            <a:prstGeom prst="rect">
              <a:avLst/>
            </a:prstGeom>
          </p:spPr>
        </p:pic>
      </p:grpSp>
      <p:sp>
        <p:nvSpPr>
          <p:cNvPr id="93" name="Rectangle 92"/>
          <p:cNvSpPr/>
          <p:nvPr/>
        </p:nvSpPr>
        <p:spPr>
          <a:xfrm>
            <a:off x="6789911" y="3468525"/>
            <a:ext cx="1123740" cy="248733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Lucene</a:t>
            </a:r>
            <a:endParaRPr lang="en-US" sz="1200" dirty="0">
              <a:solidFill>
                <a:schemeClr val="dk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6578682" y="2934020"/>
            <a:ext cx="4928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7124380" y="2958078"/>
            <a:ext cx="4928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7678365" y="2941981"/>
            <a:ext cx="4928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SolR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7" name="Straight Arrow Connector 96"/>
          <p:cNvCxnSpPr/>
          <p:nvPr/>
        </p:nvCxnSpPr>
        <p:spPr>
          <a:xfrm>
            <a:off x="7071551" y="1983476"/>
            <a:ext cx="0" cy="458611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H="1" flipV="1">
            <a:off x="7628852" y="2007288"/>
            <a:ext cx="1" cy="434800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6532775" y="2082008"/>
            <a:ext cx="5846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Query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628852" y="2102356"/>
            <a:ext cx="8096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Response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7923379" y="814290"/>
            <a:ext cx="8217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Search Web App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741193" y="4695738"/>
            <a:ext cx="10428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MapReduce Indexing Job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718133" y="3612614"/>
            <a:ext cx="1260056" cy="31626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Raw Files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4304824" y="3651747"/>
            <a:ext cx="1260056" cy="31626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Indexed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2948975" y="1791845"/>
            <a:ext cx="2532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HDFS</a:t>
            </a:r>
          </a:p>
          <a:p>
            <a:pPr algn="ctr"/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(Hadoop Distributed File System)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98836" y="145917"/>
            <a:ext cx="61905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defTabSz="685783">
              <a:defRPr sz="2600">
                <a:solidFill>
                  <a:srgbClr val="262626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dirty="0" smtClean="0"/>
              <a:t>Scalable Indexing</a:t>
            </a:r>
            <a:endParaRPr lang="en-IN" dirty="0"/>
          </a:p>
        </p:txBody>
      </p:sp>
      <p:sp>
        <p:nvSpPr>
          <p:cNvPr id="70" name="TextBox 69"/>
          <p:cNvSpPr txBox="1"/>
          <p:nvPr/>
        </p:nvSpPr>
        <p:spPr>
          <a:xfrm>
            <a:off x="519195" y="3614855"/>
            <a:ext cx="11180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 Data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04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ounded Rectangle 116"/>
          <p:cNvSpPr/>
          <p:nvPr/>
        </p:nvSpPr>
        <p:spPr>
          <a:xfrm>
            <a:off x="5436773" y="900106"/>
            <a:ext cx="2533226" cy="147518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ounded Rectangle 120"/>
          <p:cNvSpPr/>
          <p:nvPr/>
        </p:nvSpPr>
        <p:spPr>
          <a:xfrm>
            <a:off x="5949328" y="2817557"/>
            <a:ext cx="2643476" cy="1556508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ounded Rectangle 109"/>
          <p:cNvSpPr/>
          <p:nvPr/>
        </p:nvSpPr>
        <p:spPr>
          <a:xfrm>
            <a:off x="5678345" y="2997560"/>
            <a:ext cx="2695635" cy="153299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/>
          <p:cNvSpPr/>
          <p:nvPr/>
        </p:nvSpPr>
        <p:spPr>
          <a:xfrm>
            <a:off x="5297711" y="3141586"/>
            <a:ext cx="2854702" cy="1568969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430062" y="179981"/>
            <a:ext cx="524828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defTabSz="685783">
              <a:defRPr sz="2600">
                <a:solidFill>
                  <a:srgbClr val="262626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dirty="0" err="1"/>
              <a:t>Solr</a:t>
            </a:r>
            <a:r>
              <a:rPr lang="en-US" dirty="0"/>
              <a:t> with YARN</a:t>
            </a:r>
            <a:endParaRPr lang="en-IN" dirty="0"/>
          </a:p>
        </p:txBody>
      </p:sp>
      <p:sp>
        <p:nvSpPr>
          <p:cNvPr id="20" name="Rounded Rectangle 19"/>
          <p:cNvSpPr/>
          <p:nvPr/>
        </p:nvSpPr>
        <p:spPr>
          <a:xfrm>
            <a:off x="541121" y="1966250"/>
            <a:ext cx="1228815" cy="454718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Solr</a:t>
            </a:r>
            <a:r>
              <a:rPr lang="en-US" sz="1200" dirty="0" smtClean="0"/>
              <a:t> YARN Client</a:t>
            </a:r>
            <a:endParaRPr lang="en-US" sz="1200" dirty="0"/>
          </a:p>
        </p:txBody>
      </p:sp>
      <p:sp>
        <p:nvSpPr>
          <p:cNvPr id="108" name="Rounded Rectangle 107"/>
          <p:cNvSpPr/>
          <p:nvPr/>
        </p:nvSpPr>
        <p:spPr>
          <a:xfrm>
            <a:off x="1567270" y="3141093"/>
            <a:ext cx="1228815" cy="454718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ZooKeeper</a:t>
            </a:r>
            <a:endParaRPr lang="en-US" sz="1200" dirty="0"/>
          </a:p>
        </p:txBody>
      </p:sp>
      <p:sp>
        <p:nvSpPr>
          <p:cNvPr id="109" name="Rounded Rectangle 108"/>
          <p:cNvSpPr/>
          <p:nvPr/>
        </p:nvSpPr>
        <p:spPr>
          <a:xfrm>
            <a:off x="2485975" y="1966250"/>
            <a:ext cx="1620352" cy="454718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YARN </a:t>
            </a:r>
            <a:r>
              <a:rPr lang="en-US" sz="1200" dirty="0" err="1" smtClean="0"/>
              <a:t>ResourceManager</a:t>
            </a:r>
            <a:endParaRPr lang="en-US" sz="1200" dirty="0"/>
          </a:p>
        </p:txBody>
      </p:sp>
      <p:sp>
        <p:nvSpPr>
          <p:cNvPr id="112" name="Rounded Rectangle 111"/>
          <p:cNvSpPr/>
          <p:nvPr/>
        </p:nvSpPr>
        <p:spPr>
          <a:xfrm>
            <a:off x="6812895" y="3853696"/>
            <a:ext cx="1244441" cy="754956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100" dirty="0" smtClean="0"/>
              <a:t>YARN Container</a:t>
            </a:r>
            <a:endParaRPr lang="en-US" sz="1100" dirty="0"/>
          </a:p>
        </p:txBody>
      </p:sp>
      <p:sp>
        <p:nvSpPr>
          <p:cNvPr id="111" name="Rounded Rectangle 110"/>
          <p:cNvSpPr/>
          <p:nvPr/>
        </p:nvSpPr>
        <p:spPr>
          <a:xfrm>
            <a:off x="7116362" y="4238956"/>
            <a:ext cx="661140" cy="3110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Spark</a:t>
            </a:r>
            <a:endParaRPr lang="en-US" sz="1100" dirty="0"/>
          </a:p>
        </p:txBody>
      </p:sp>
      <p:sp>
        <p:nvSpPr>
          <p:cNvPr id="119" name="Rounded Rectangle 118"/>
          <p:cNvSpPr/>
          <p:nvPr/>
        </p:nvSpPr>
        <p:spPr>
          <a:xfrm>
            <a:off x="5428383" y="3853696"/>
            <a:ext cx="1245466" cy="754956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100" dirty="0" smtClean="0"/>
              <a:t>YARN Container</a:t>
            </a:r>
            <a:endParaRPr lang="en-US" sz="1100" dirty="0"/>
          </a:p>
        </p:txBody>
      </p:sp>
      <p:sp>
        <p:nvSpPr>
          <p:cNvPr id="118" name="Rounded Rectangle 117"/>
          <p:cNvSpPr/>
          <p:nvPr/>
        </p:nvSpPr>
        <p:spPr>
          <a:xfrm>
            <a:off x="6189511" y="3257670"/>
            <a:ext cx="1094644" cy="46608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YARN </a:t>
            </a:r>
            <a:r>
              <a:rPr lang="en-US" sz="1100" dirty="0" err="1" smtClean="0"/>
              <a:t>NodeManager</a:t>
            </a:r>
            <a:endParaRPr lang="en-US" sz="1100" dirty="0"/>
          </a:p>
        </p:txBody>
      </p:sp>
      <p:sp>
        <p:nvSpPr>
          <p:cNvPr id="120" name="Rounded Rectangle 119"/>
          <p:cNvSpPr/>
          <p:nvPr/>
        </p:nvSpPr>
        <p:spPr>
          <a:xfrm>
            <a:off x="749663" y="4074798"/>
            <a:ext cx="3570051" cy="533854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 smtClean="0"/>
              <a:t>HDFS</a:t>
            </a:r>
            <a:endParaRPr lang="en-US" sz="1200" dirty="0"/>
          </a:p>
        </p:txBody>
      </p:sp>
      <p:sp>
        <p:nvSpPr>
          <p:cNvPr id="122" name="Rounded Rectangle 121"/>
          <p:cNvSpPr/>
          <p:nvPr/>
        </p:nvSpPr>
        <p:spPr>
          <a:xfrm>
            <a:off x="5501306" y="1527739"/>
            <a:ext cx="1138247" cy="740071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050" dirty="0" smtClean="0"/>
              <a:t>YARN Container</a:t>
            </a:r>
            <a:endParaRPr lang="en-US" sz="1050" dirty="0"/>
          </a:p>
        </p:txBody>
      </p:sp>
      <p:sp>
        <p:nvSpPr>
          <p:cNvPr id="113" name="Rounded Rectangle 112"/>
          <p:cNvSpPr/>
          <p:nvPr/>
        </p:nvSpPr>
        <p:spPr>
          <a:xfrm>
            <a:off x="5654552" y="4238957"/>
            <a:ext cx="743166" cy="3110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 smtClean="0"/>
              <a:t>Solr</a:t>
            </a:r>
            <a:endParaRPr lang="en-US" sz="1100" dirty="0"/>
          </a:p>
        </p:txBody>
      </p:sp>
      <p:sp>
        <p:nvSpPr>
          <p:cNvPr id="115" name="Rounded Rectangle 114"/>
          <p:cNvSpPr/>
          <p:nvPr/>
        </p:nvSpPr>
        <p:spPr>
          <a:xfrm>
            <a:off x="5639155" y="1864158"/>
            <a:ext cx="862548" cy="32126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 smtClean="0"/>
              <a:t>Solr</a:t>
            </a:r>
            <a:r>
              <a:rPr lang="en-US" sz="1100" dirty="0" smtClean="0"/>
              <a:t> </a:t>
            </a:r>
            <a:r>
              <a:rPr lang="en-US" sz="1100" dirty="0" err="1" smtClean="0"/>
              <a:t>AppMaster</a:t>
            </a:r>
            <a:endParaRPr lang="en-US" sz="1100" dirty="0"/>
          </a:p>
        </p:txBody>
      </p:sp>
      <p:sp>
        <p:nvSpPr>
          <p:cNvPr id="123" name="Rounded Rectangle 122"/>
          <p:cNvSpPr/>
          <p:nvPr/>
        </p:nvSpPr>
        <p:spPr>
          <a:xfrm>
            <a:off x="6205316" y="965668"/>
            <a:ext cx="1094644" cy="46608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YARN </a:t>
            </a:r>
            <a:r>
              <a:rPr lang="en-US" sz="1100" dirty="0" err="1" smtClean="0"/>
              <a:t>NodeManager</a:t>
            </a:r>
            <a:endParaRPr lang="en-US" sz="1100" dirty="0"/>
          </a:p>
        </p:txBody>
      </p:sp>
      <p:sp>
        <p:nvSpPr>
          <p:cNvPr id="22" name="Folded Corner 21"/>
          <p:cNvSpPr/>
          <p:nvPr/>
        </p:nvSpPr>
        <p:spPr>
          <a:xfrm>
            <a:off x="1996481" y="4238956"/>
            <a:ext cx="520355" cy="291596"/>
          </a:xfrm>
          <a:prstGeom prst="foldedCorner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 smtClean="0"/>
              <a:t>Solr-yarn.jar</a:t>
            </a:r>
            <a:endParaRPr lang="en-US" sz="700" dirty="0"/>
          </a:p>
        </p:txBody>
      </p:sp>
      <p:sp>
        <p:nvSpPr>
          <p:cNvPr id="124" name="Folded Corner 123"/>
          <p:cNvSpPr/>
          <p:nvPr/>
        </p:nvSpPr>
        <p:spPr>
          <a:xfrm>
            <a:off x="2842349" y="4231174"/>
            <a:ext cx="453802" cy="291596"/>
          </a:xfrm>
          <a:prstGeom prst="foldedCorner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 smtClean="0"/>
              <a:t>Solr.tgz</a:t>
            </a:r>
            <a:endParaRPr lang="en-US" sz="700" dirty="0"/>
          </a:p>
        </p:txBody>
      </p:sp>
      <p:sp>
        <p:nvSpPr>
          <p:cNvPr id="23" name="Can 22"/>
          <p:cNvSpPr/>
          <p:nvPr/>
        </p:nvSpPr>
        <p:spPr>
          <a:xfrm>
            <a:off x="3599868" y="4238956"/>
            <a:ext cx="553617" cy="283814"/>
          </a:xfrm>
          <a:prstGeom prst="ca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 err="1" smtClean="0"/>
              <a:t>Solr</a:t>
            </a:r>
            <a:r>
              <a:rPr lang="en-US" sz="700" dirty="0" smtClean="0"/>
              <a:t> Index</a:t>
            </a:r>
            <a:endParaRPr lang="en-US" sz="700" dirty="0"/>
          </a:p>
        </p:txBody>
      </p:sp>
      <p:cxnSp>
        <p:nvCxnSpPr>
          <p:cNvPr id="25" name="Straight Arrow Connector 24"/>
          <p:cNvCxnSpPr>
            <a:stCxn id="20" idx="3"/>
            <a:endCxn id="109" idx="1"/>
          </p:cNvCxnSpPr>
          <p:nvPr/>
        </p:nvCxnSpPr>
        <p:spPr>
          <a:xfrm>
            <a:off x="1769936" y="2193609"/>
            <a:ext cx="7160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109" idx="3"/>
            <a:endCxn id="123" idx="1"/>
          </p:cNvCxnSpPr>
          <p:nvPr/>
        </p:nvCxnSpPr>
        <p:spPr>
          <a:xfrm flipV="1">
            <a:off x="4106327" y="1198710"/>
            <a:ext cx="2098989" cy="99489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123" idx="2"/>
            <a:endCxn id="115" idx="3"/>
          </p:cNvCxnSpPr>
          <p:nvPr/>
        </p:nvCxnSpPr>
        <p:spPr>
          <a:xfrm rot="5400000">
            <a:off x="6330652" y="1602803"/>
            <a:ext cx="593039" cy="25093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15" idx="2"/>
            <a:endCxn id="109" idx="2"/>
          </p:cNvCxnSpPr>
          <p:nvPr/>
        </p:nvCxnSpPr>
        <p:spPr>
          <a:xfrm rot="5400000">
            <a:off x="4565517" y="916056"/>
            <a:ext cx="235546" cy="2774278"/>
          </a:xfrm>
          <a:prstGeom prst="bentConnector3">
            <a:avLst>
              <a:gd name="adj1" fmla="val 25612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113" idx="1"/>
            <a:endCxn id="108" idx="3"/>
          </p:cNvCxnSpPr>
          <p:nvPr/>
        </p:nvCxnSpPr>
        <p:spPr>
          <a:xfrm rot="10800000">
            <a:off x="2796086" y="3368453"/>
            <a:ext cx="2858467" cy="1026031"/>
          </a:xfrm>
          <a:prstGeom prst="bentConnector3">
            <a:avLst>
              <a:gd name="adj1" fmla="val 3434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endCxn id="118" idx="1"/>
          </p:cNvCxnSpPr>
          <p:nvPr/>
        </p:nvCxnSpPr>
        <p:spPr>
          <a:xfrm>
            <a:off x="4749441" y="2797138"/>
            <a:ext cx="1440070" cy="693574"/>
          </a:xfrm>
          <a:prstGeom prst="bentConnector3">
            <a:avLst>
              <a:gd name="adj1" fmla="val 789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18" idx="2"/>
            <a:endCxn id="113" idx="3"/>
          </p:cNvCxnSpPr>
          <p:nvPr/>
        </p:nvCxnSpPr>
        <p:spPr>
          <a:xfrm rot="5400000">
            <a:off x="6231911" y="3889561"/>
            <a:ext cx="670730" cy="33911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/>
          <p:cNvCxnSpPr>
            <a:stCxn id="113" idx="2"/>
          </p:cNvCxnSpPr>
          <p:nvPr/>
        </p:nvCxnSpPr>
        <p:spPr>
          <a:xfrm rot="5400000" flipH="1">
            <a:off x="5012047" y="3535921"/>
            <a:ext cx="155525" cy="1872650"/>
          </a:xfrm>
          <a:prstGeom prst="bentConnector4">
            <a:avLst>
              <a:gd name="adj1" fmla="val -146986"/>
              <a:gd name="adj2" fmla="val 77063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 flipV="1">
            <a:off x="3055119" y="4074798"/>
            <a:ext cx="2446187" cy="156378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 flipV="1">
            <a:off x="2224677" y="1774382"/>
            <a:ext cx="3367668" cy="2476245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Flowchart: Connector 133"/>
          <p:cNvSpPr/>
          <p:nvPr/>
        </p:nvSpPr>
        <p:spPr>
          <a:xfrm>
            <a:off x="1996481" y="1864158"/>
            <a:ext cx="309397" cy="242938"/>
          </a:xfrm>
          <a:prstGeom prst="flowChartConnec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35" name="Flowchart: Connector 134"/>
          <p:cNvSpPr/>
          <p:nvPr/>
        </p:nvSpPr>
        <p:spPr>
          <a:xfrm>
            <a:off x="4594743" y="1906682"/>
            <a:ext cx="309397" cy="242938"/>
          </a:xfrm>
          <a:prstGeom prst="flowChartConnec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6" name="Flowchart: Connector 135"/>
          <p:cNvSpPr/>
          <p:nvPr/>
        </p:nvSpPr>
        <p:spPr>
          <a:xfrm>
            <a:off x="4915642" y="3198233"/>
            <a:ext cx="309397" cy="242938"/>
          </a:xfrm>
          <a:prstGeom prst="flowChartConnec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41" name="Flowchart: Connector 140"/>
          <p:cNvSpPr/>
          <p:nvPr/>
        </p:nvSpPr>
        <p:spPr>
          <a:xfrm>
            <a:off x="2939969" y="3047327"/>
            <a:ext cx="309397" cy="242938"/>
          </a:xfrm>
          <a:prstGeom prst="flowChartConnec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42" name="Flowchart: Connector 141"/>
          <p:cNvSpPr/>
          <p:nvPr/>
        </p:nvSpPr>
        <p:spPr>
          <a:xfrm>
            <a:off x="5732405" y="2503445"/>
            <a:ext cx="309397" cy="242938"/>
          </a:xfrm>
          <a:prstGeom prst="flowChartConnec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45699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2" name="AutoShape 4" descr="https://encrypted-tbn1.gstatic.com/images?q=tbn:ANd9GcTQSFcPrZNm5CIwfVS1XbuRXn7MUFAftYh6hQnDwIbhrQS7-NThtnFwUQ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5536" y="147120"/>
            <a:ext cx="3731919" cy="49244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defTabSz="914355">
              <a:spcBef>
                <a:spcPct val="0"/>
              </a:spcBef>
              <a:buNone/>
              <a:defRPr sz="260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Job trends for Apache Solr</a:t>
            </a:r>
            <a:endParaRPr lang="en-IN" dirty="0"/>
          </a:p>
        </p:txBody>
      </p:sp>
      <p:pic>
        <p:nvPicPr>
          <p:cNvPr id="5" name="Picture 7" descr="edureka logol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0" y="1143000"/>
            <a:ext cx="5143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1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69728" y="154425"/>
            <a:ext cx="5497672" cy="4361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5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sz="2600" dirty="0" smtClean="0">
                <a:solidFill>
                  <a:srgbClr val="262626"/>
                </a:solidFill>
              </a:rPr>
              <a:t>How it Works?</a:t>
            </a:r>
            <a:endParaRPr lang="en-IN" sz="2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95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218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8836" y="145917"/>
            <a:ext cx="465604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defTabSz="685783">
              <a:defRPr sz="2600">
                <a:solidFill>
                  <a:srgbClr val="262626"/>
                </a:solidFill>
                <a:latin typeface="+mj-lt"/>
              </a:defRPr>
            </a:lvl1pPr>
          </a:lstStyle>
          <a:p>
            <a:r>
              <a:rPr lang="en-US" dirty="0"/>
              <a:t>Why Do I Need Search Engines ?</a:t>
            </a:r>
            <a:endParaRPr lang="en-IN" dirty="0"/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41845" y="1019484"/>
            <a:ext cx="6363356" cy="3601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5718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0942" y="959428"/>
            <a:ext cx="6303818" cy="3567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398836" y="145917"/>
            <a:ext cx="5953326" cy="49244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defTabSz="914355">
              <a:spcBef>
                <a:spcPct val="0"/>
              </a:spcBef>
              <a:buNone/>
              <a:defRPr sz="260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Search Engine: Why do I need them?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7162493" y="1118457"/>
            <a:ext cx="1615314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 smtClean="0"/>
              <a:t>1. Text Based Search</a:t>
            </a:r>
          </a:p>
        </p:txBody>
      </p:sp>
      <p:sp>
        <p:nvSpPr>
          <p:cNvPr id="9" name="Rectangle 8"/>
          <p:cNvSpPr/>
          <p:nvPr/>
        </p:nvSpPr>
        <p:spPr>
          <a:xfrm>
            <a:off x="2169091" y="994840"/>
            <a:ext cx="2834424" cy="1973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600942" y="1227621"/>
            <a:ext cx="1599959" cy="12070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7162493" y="1588163"/>
            <a:ext cx="112512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2. Filter</a:t>
            </a:r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7162493" y="1926370"/>
            <a:ext cx="12917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3. Documents</a:t>
            </a:r>
            <a:endParaRPr lang="en-IN" dirty="0"/>
          </a:p>
        </p:txBody>
      </p:sp>
      <p:sp>
        <p:nvSpPr>
          <p:cNvPr id="13" name="Rectangle 12"/>
          <p:cNvSpPr/>
          <p:nvPr/>
        </p:nvSpPr>
        <p:spPr>
          <a:xfrm>
            <a:off x="3735500" y="2792397"/>
            <a:ext cx="874947" cy="777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/>
          <p:cNvSpPr/>
          <p:nvPr/>
        </p:nvSpPr>
        <p:spPr>
          <a:xfrm>
            <a:off x="2087955" y="851329"/>
            <a:ext cx="203181" cy="2377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IN" dirty="0"/>
          </a:p>
        </p:txBody>
      </p:sp>
      <p:sp>
        <p:nvSpPr>
          <p:cNvPr id="15" name="Oval 14"/>
          <p:cNvSpPr/>
          <p:nvPr/>
        </p:nvSpPr>
        <p:spPr>
          <a:xfrm>
            <a:off x="499351" y="1108755"/>
            <a:ext cx="203181" cy="2377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IN" dirty="0"/>
          </a:p>
        </p:txBody>
      </p:sp>
      <p:sp>
        <p:nvSpPr>
          <p:cNvPr id="16" name="Oval 15"/>
          <p:cNvSpPr/>
          <p:nvPr/>
        </p:nvSpPr>
        <p:spPr>
          <a:xfrm>
            <a:off x="3583114" y="2673531"/>
            <a:ext cx="203181" cy="2377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247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8836" y="145917"/>
            <a:ext cx="583051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83"/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Search Engine – What it should be?</a:t>
            </a:r>
            <a:endParaRPr lang="en-IN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8836" y="923250"/>
            <a:ext cx="83247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you need a storage engine to search records / documents using text-based keywords it should support following features: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Should be optimized for faster text searches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Should have flexible schema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Should support sorting of documents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 Scale - Should be optimized for reads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Should be document oriented</a:t>
            </a:r>
          </a:p>
        </p:txBody>
      </p:sp>
    </p:spTree>
    <p:extLst>
      <p:ext uri="{BB962C8B-B14F-4D97-AF65-F5344CB8AC3E}">
        <p14:creationId xmlns:p14="http://schemas.microsoft.com/office/powerpoint/2010/main" val="417942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8836" y="145917"/>
            <a:ext cx="61905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defTabSz="685783">
              <a:defRPr sz="2600">
                <a:solidFill>
                  <a:srgbClr val="262626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dirty="0" err="1" smtClean="0"/>
              <a:t>Cleartrip</a:t>
            </a:r>
            <a:r>
              <a:rPr lang="en-US" dirty="0" smtClean="0"/>
              <a:t> Spatial </a:t>
            </a:r>
            <a:r>
              <a:rPr lang="en-US" dirty="0"/>
              <a:t>Search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078" y="865716"/>
            <a:ext cx="7599845" cy="382062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3825765" y="1387365"/>
            <a:ext cx="4546158" cy="32989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63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6" y="145917"/>
            <a:ext cx="4656049" cy="49244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defTabSz="914355">
              <a:spcBef>
                <a:spcPct val="0"/>
              </a:spcBef>
              <a:buNone/>
              <a:defRPr sz="260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Lucene ?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398836" y="977927"/>
            <a:ext cx="827123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Lucene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a powerful 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 search library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that lets you easily add search or 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Information Retrieval (IR)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applications</a:t>
            </a:r>
          </a:p>
          <a:p>
            <a:pPr marL="171450" indent="-171450">
              <a:lnSpc>
                <a:spcPct val="20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Used by LinkedIn, Twitter, … and many more (see 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http://wiki.apache.org/lucene-java/PoweredBy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171450" indent="-171450">
              <a:lnSpc>
                <a:spcPct val="20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Scalable &amp; High-performance Indexing</a:t>
            </a:r>
          </a:p>
          <a:p>
            <a:pPr marL="171450" indent="-171450">
              <a:lnSpc>
                <a:spcPct val="20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Powerful, Accurate and Efficient Search Algorithms</a:t>
            </a:r>
          </a:p>
          <a:p>
            <a:pPr marL="171450" indent="-171450">
              <a:lnSpc>
                <a:spcPct val="200000"/>
              </a:lnSpc>
              <a:buFont typeface="Symbol" panose="05050102010706020507" pitchFamily="18" charset="2"/>
              <a:buChar char="®"/>
              <a:tabLst>
                <a:tab pos="0" algn="l"/>
              </a:tabLst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Cross-Platform Solution</a:t>
            </a:r>
          </a:p>
          <a:p>
            <a:pPr marL="514350" lvl="1" indent="-171450">
              <a:lnSpc>
                <a:spcPct val="200000"/>
              </a:lnSpc>
              <a:buFont typeface="Tahoma" panose="020B0604030504040204" pitchFamily="34" charset="0"/>
              <a:buChar char="»"/>
              <a:tabLst>
                <a:tab pos="0" algn="l"/>
              </a:tabLst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Open Source &amp; 100% pure Java</a:t>
            </a:r>
          </a:p>
          <a:p>
            <a:pPr marL="514350" lvl="1" indent="-171450">
              <a:lnSpc>
                <a:spcPct val="200000"/>
              </a:lnSpc>
              <a:buFont typeface="Tahoma" panose="020B0604030504040204" pitchFamily="34" charset="0"/>
              <a:buChar char="»"/>
              <a:tabLst>
                <a:tab pos="0" algn="l"/>
              </a:tabLst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Implementations in other programming languages available that are index-compatible</a:t>
            </a:r>
            <a:endParaRPr lang="en-IN" sz="18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403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8836" y="3876432"/>
            <a:ext cx="3111500" cy="78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4037" name="Picture 5" descr="https://pbs.twimg.com/profile_images/1550705879/DougBWSquare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007537" y="2178138"/>
            <a:ext cx="1669420" cy="1600200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>
            <a:off x="6993871" y="3675960"/>
            <a:ext cx="1755802" cy="4009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5725" indent="-85725">
              <a:lnSpc>
                <a:spcPct val="200000"/>
              </a:lnSpc>
              <a:tabLst>
                <a:tab pos="0" algn="l"/>
              </a:tabLst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Doug Cutting “Creator”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504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5" y="145917"/>
            <a:ext cx="673725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defTabSz="685783">
              <a:defRPr sz="2600">
                <a:solidFill>
                  <a:srgbClr val="262626"/>
                </a:solidFill>
                <a:latin typeface="+mj-lt"/>
              </a:defRPr>
            </a:lvl1pPr>
          </a:lstStyle>
          <a:p>
            <a:r>
              <a:rPr lang="en-US" dirty="0"/>
              <a:t>Indexing </a:t>
            </a:r>
            <a:r>
              <a:rPr lang="en-US" dirty="0" smtClean="0"/>
              <a:t>– How </a:t>
            </a:r>
            <a:r>
              <a:rPr lang="en-US" dirty="0"/>
              <a:t>it </a:t>
            </a:r>
            <a:r>
              <a:rPr lang="en-US" dirty="0" smtClean="0"/>
              <a:t>works? </a:t>
            </a:r>
            <a:endParaRPr lang="en-IN" dirty="0"/>
          </a:p>
        </p:txBody>
      </p:sp>
      <p:grpSp>
        <p:nvGrpSpPr>
          <p:cNvPr id="6" name="Group 5"/>
          <p:cNvGrpSpPr/>
          <p:nvPr/>
        </p:nvGrpSpPr>
        <p:grpSpPr>
          <a:xfrm>
            <a:off x="1154477" y="1425442"/>
            <a:ext cx="6835046" cy="2863715"/>
            <a:chOff x="1087201" y="1137765"/>
            <a:chExt cx="6835046" cy="2863715"/>
          </a:xfrm>
        </p:grpSpPr>
        <p:sp>
          <p:nvSpPr>
            <p:cNvPr id="2" name="Folded Corner 1"/>
            <p:cNvSpPr/>
            <p:nvPr/>
          </p:nvSpPr>
          <p:spPr>
            <a:xfrm>
              <a:off x="1087201" y="1437848"/>
              <a:ext cx="1841368" cy="650451"/>
            </a:xfrm>
            <a:prstGeom prst="foldedCorner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 like edureka courses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7" name="Folded Corner 6"/>
            <p:cNvSpPr/>
            <p:nvPr/>
          </p:nvSpPr>
          <p:spPr>
            <a:xfrm>
              <a:off x="3551763" y="1437848"/>
              <a:ext cx="1841369" cy="650451"/>
            </a:xfrm>
            <a:prstGeom prst="foldedCorner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Edureka teaches big data courses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Folded Corner 7"/>
            <p:cNvSpPr/>
            <p:nvPr/>
          </p:nvSpPr>
          <p:spPr>
            <a:xfrm>
              <a:off x="6011748" y="1437847"/>
              <a:ext cx="1910499" cy="650451"/>
            </a:xfrm>
            <a:prstGeom prst="foldedCorner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Edureka helps learn new technologies easily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206692" y="1137765"/>
              <a:ext cx="15937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Document - 1 (“D1”)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701242" y="1137765"/>
              <a:ext cx="15937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Document - 2 (“D2”)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95792" y="1137765"/>
              <a:ext cx="15937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Document - 3 (“D3”)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02559" y="2801151"/>
              <a:ext cx="1964833" cy="1200329"/>
            </a:xfrm>
            <a:prstGeom prst="rect">
              <a:avLst/>
            </a:prstGeom>
            <a:ln>
              <a:solidFill>
                <a:schemeClr val="accent6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“edureka” = {D1, D2, D3}</a:t>
              </a:r>
            </a:p>
            <a:p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“courses” = {D1, D2}</a:t>
              </a:r>
            </a:p>
            <a:p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“teaches” = {D2}</a:t>
              </a:r>
            </a:p>
            <a:p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“big”        = {D2}</a:t>
              </a:r>
            </a:p>
            <a:p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“data”      = {D2}</a:t>
              </a:r>
            </a:p>
            <a:p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“helps”     = {D3}    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99227" y="3136776"/>
              <a:ext cx="90524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“edureka” 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2054" name="Picture 6" descr="http://kyahwood.com/files/4913/2589/4186/search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03570" y="3034021"/>
              <a:ext cx="551660" cy="551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ight Arrow 14"/>
            <p:cNvSpPr/>
            <p:nvPr/>
          </p:nvSpPr>
          <p:spPr>
            <a:xfrm>
              <a:off x="2928569" y="3136776"/>
              <a:ext cx="616230" cy="292249"/>
            </a:xfrm>
            <a:prstGeom prst="rightArrow">
              <a:avLst/>
            </a:prstGeom>
            <a:ln>
              <a:solidFill>
                <a:srgbClr val="0070C0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" name="Up Arrow 15"/>
            <p:cNvSpPr/>
            <p:nvPr/>
          </p:nvSpPr>
          <p:spPr>
            <a:xfrm>
              <a:off x="4324358" y="2193783"/>
              <a:ext cx="296177" cy="501884"/>
            </a:xfrm>
            <a:prstGeom prst="upArrow">
              <a:avLst/>
            </a:prstGeom>
            <a:ln>
              <a:solidFill>
                <a:srgbClr val="0070C0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076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6" y="145917"/>
            <a:ext cx="603053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defTabSz="685783">
              <a:defRPr sz="2600">
                <a:solidFill>
                  <a:srgbClr val="262626"/>
                </a:solidFill>
                <a:latin typeface="+mj-lt"/>
              </a:defRPr>
            </a:lvl1pPr>
          </a:lstStyle>
          <a:p>
            <a:r>
              <a:rPr lang="en-US" dirty="0" smtClean="0"/>
              <a:t>Lucene – Writing </a:t>
            </a:r>
            <a:r>
              <a:rPr lang="en-US" dirty="0"/>
              <a:t>to Index</a:t>
            </a:r>
            <a:endParaRPr lang="en-IN" dirty="0"/>
          </a:p>
        </p:txBody>
      </p:sp>
      <p:grpSp>
        <p:nvGrpSpPr>
          <p:cNvPr id="13" name="Group 12"/>
          <p:cNvGrpSpPr/>
          <p:nvPr/>
        </p:nvGrpSpPr>
        <p:grpSpPr>
          <a:xfrm>
            <a:off x="873304" y="1371491"/>
            <a:ext cx="7012896" cy="2075273"/>
            <a:chOff x="955497" y="734601"/>
            <a:chExt cx="7012896" cy="2075273"/>
          </a:xfrm>
        </p:grpSpPr>
        <p:sp>
          <p:nvSpPr>
            <p:cNvPr id="2" name="Rectangle 1"/>
            <p:cNvSpPr/>
            <p:nvPr/>
          </p:nvSpPr>
          <p:spPr>
            <a:xfrm>
              <a:off x="955497" y="1073541"/>
              <a:ext cx="1109609" cy="1736333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Field</a:t>
              </a:r>
            </a:p>
            <a:p>
              <a:pPr algn="ctr"/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algn="ctr"/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Field</a:t>
              </a:r>
            </a:p>
            <a:p>
              <a:pPr algn="ctr"/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algn="ctr"/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Field</a:t>
              </a:r>
            </a:p>
            <a:p>
              <a:pPr algn="ctr"/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algn="ctr"/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Field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864599" y="1731088"/>
              <a:ext cx="1315092" cy="421240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Analyzer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997556" y="1731088"/>
              <a:ext cx="1315092" cy="421240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IndexWriter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" name="Can 4"/>
            <p:cNvSpPr/>
            <p:nvPr/>
          </p:nvSpPr>
          <p:spPr>
            <a:xfrm>
              <a:off x="7130513" y="1556319"/>
              <a:ext cx="837880" cy="688368"/>
            </a:xfrm>
            <a:prstGeom prst="can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Directory</a:t>
              </a:r>
              <a:endPara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22278" y="734601"/>
              <a:ext cx="976045" cy="276999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 sz="1200">
                  <a:solidFill>
                    <a:schemeClr val="dk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>
                <a:defRPr>
                  <a:solidFill>
                    <a:schemeClr val="dk1"/>
                  </a:solidFill>
                </a:defRPr>
              </a:lvl2pPr>
              <a:lvl3pPr>
                <a:defRPr>
                  <a:solidFill>
                    <a:schemeClr val="dk1"/>
                  </a:solidFill>
                </a:defRPr>
              </a:lvl3pPr>
              <a:lvl4pPr>
                <a:defRPr>
                  <a:solidFill>
                    <a:schemeClr val="dk1"/>
                  </a:solidFill>
                </a:defRPr>
              </a:lvl4pPr>
              <a:lvl5pPr>
                <a:defRPr>
                  <a:solidFill>
                    <a:schemeClr val="dk1"/>
                  </a:solidFill>
                </a:defRPr>
              </a:lvl5pPr>
              <a:lvl6pPr>
                <a:defRPr>
                  <a:solidFill>
                    <a:schemeClr val="dk1"/>
                  </a:solidFill>
                </a:defRPr>
              </a:lvl6pPr>
              <a:lvl7pPr>
                <a:defRPr>
                  <a:solidFill>
                    <a:schemeClr val="dk1"/>
                  </a:solidFill>
                </a:defRPr>
              </a:lvl7pPr>
              <a:lvl8pPr>
                <a:defRPr>
                  <a:solidFill>
                    <a:schemeClr val="dk1"/>
                  </a:solidFill>
                </a:defRPr>
              </a:lvl8pPr>
              <a:lvl9pPr>
                <a:defRPr>
                  <a:solidFill>
                    <a:schemeClr val="dk1"/>
                  </a:solidFill>
                </a:defRPr>
              </a:lvl9pPr>
            </a:lstStyle>
            <a:p>
              <a:r>
                <a:rPr lang="en-US" dirty="0"/>
                <a:t>Document</a:t>
              </a:r>
              <a:endParaRPr lang="en-IN" dirty="0"/>
            </a:p>
          </p:txBody>
        </p:sp>
        <p:cxnSp>
          <p:nvCxnSpPr>
            <p:cNvPr id="9" name="Straight Arrow Connector 8"/>
            <p:cNvCxnSpPr>
              <a:stCxn id="2" idx="3"/>
              <a:endCxn id="4" idx="1"/>
            </p:cNvCxnSpPr>
            <p:nvPr/>
          </p:nvCxnSpPr>
          <p:spPr>
            <a:xfrm>
              <a:off x="2065106" y="1941708"/>
              <a:ext cx="799493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4188877" y="1900503"/>
              <a:ext cx="799493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6312648" y="1898683"/>
              <a:ext cx="799493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527443" y="3507344"/>
            <a:ext cx="43973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Classes used when indexing documents with Lucene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183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12794</TotalTime>
  <Words>991</Words>
  <Application>Microsoft Office PowerPoint</Application>
  <PresentationFormat>On-screen Show (16:9)</PresentationFormat>
  <Paragraphs>183</Paragraphs>
  <Slides>24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Castellar</vt:lpstr>
      <vt:lpstr>Symbol</vt:lpstr>
      <vt:lpstr>Tahoma</vt:lpstr>
      <vt:lpstr>2_Brain4ce_course_template</vt:lpstr>
      <vt:lpstr>5_Brain4ce_course_template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Komala</dc:creator>
  <cp:lastModifiedBy>Awanish</cp:lastModifiedBy>
  <cp:revision>1257</cp:revision>
  <dcterms:created xsi:type="dcterms:W3CDTF">2014-07-21T07:23:07Z</dcterms:created>
  <dcterms:modified xsi:type="dcterms:W3CDTF">2015-08-19T10:03:16Z</dcterms:modified>
</cp:coreProperties>
</file>